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handoutMasters/handoutMaster1.xml" ContentType="application/vnd.openxmlformats-officedocument.presentationml.handoutMaster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0"/>
  </p:notesMasterIdLst>
  <p:handoutMasterIdLst>
    <p:handoutMasterId r:id="rId81"/>
  </p:handoutMasterIdLst>
  <p:sldIdLst>
    <p:sldId id="257" r:id="rId2"/>
    <p:sldId id="258" r:id="rId3"/>
    <p:sldId id="259" r:id="rId4"/>
    <p:sldId id="260" r:id="rId5"/>
    <p:sldId id="261" r:id="rId6"/>
    <p:sldId id="262" r:id="rId7"/>
    <p:sldId id="264" r:id="rId8"/>
    <p:sldId id="265" r:id="rId9"/>
    <p:sldId id="266" r:id="rId10"/>
    <p:sldId id="267" r:id="rId11"/>
    <p:sldId id="268" r:id="rId12"/>
    <p:sldId id="270" r:id="rId13"/>
    <p:sldId id="271" r:id="rId14"/>
    <p:sldId id="272" r:id="rId15"/>
    <p:sldId id="345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338" r:id="rId31"/>
    <p:sldId id="288" r:id="rId32"/>
    <p:sldId id="290" r:id="rId33"/>
    <p:sldId id="295" r:id="rId34"/>
    <p:sldId id="296" r:id="rId35"/>
    <p:sldId id="297" r:id="rId36"/>
    <p:sldId id="346" r:id="rId37"/>
    <p:sldId id="298" r:id="rId38"/>
    <p:sldId id="299" r:id="rId39"/>
    <p:sldId id="300" r:id="rId40"/>
    <p:sldId id="334" r:id="rId41"/>
    <p:sldId id="302" r:id="rId42"/>
    <p:sldId id="303" r:id="rId43"/>
    <p:sldId id="304" r:id="rId44"/>
    <p:sldId id="305" r:id="rId45"/>
    <p:sldId id="306" r:id="rId46"/>
    <p:sldId id="307" r:id="rId47"/>
    <p:sldId id="308" r:id="rId48"/>
    <p:sldId id="309" r:id="rId49"/>
    <p:sldId id="310" r:id="rId50"/>
    <p:sldId id="313" r:id="rId51"/>
    <p:sldId id="314" r:id="rId52"/>
    <p:sldId id="312" r:id="rId53"/>
    <p:sldId id="315" r:id="rId54"/>
    <p:sldId id="316" r:id="rId55"/>
    <p:sldId id="317" r:id="rId56"/>
    <p:sldId id="318" r:id="rId57"/>
    <p:sldId id="319" r:id="rId58"/>
    <p:sldId id="320" r:id="rId59"/>
    <p:sldId id="321" r:id="rId60"/>
    <p:sldId id="322" r:id="rId61"/>
    <p:sldId id="342" r:id="rId62"/>
    <p:sldId id="323" r:id="rId63"/>
    <p:sldId id="336" r:id="rId64"/>
    <p:sldId id="324" r:id="rId65"/>
    <p:sldId id="325" r:id="rId66"/>
    <p:sldId id="326" r:id="rId67"/>
    <p:sldId id="327" r:id="rId68"/>
    <p:sldId id="344" r:id="rId69"/>
    <p:sldId id="329" r:id="rId70"/>
    <p:sldId id="330" r:id="rId71"/>
    <p:sldId id="331" r:id="rId72"/>
    <p:sldId id="337" r:id="rId73"/>
    <p:sldId id="343" r:id="rId74"/>
    <p:sldId id="332" r:id="rId75"/>
    <p:sldId id="339" r:id="rId76"/>
    <p:sldId id="340" r:id="rId77"/>
    <p:sldId id="341" r:id="rId78"/>
    <p:sldId id="333" r:id="rId79"/>
  </p:sldIdLst>
  <p:sldSz cx="9144000" cy="6858000" type="screen4x3"/>
  <p:notesSz cx="6858000" cy="9144000"/>
  <p:defaultTextStyle>
    <a:defPPr>
      <a:defRPr lang="es-G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8401" autoAdjust="0"/>
  </p:normalViewPr>
  <p:slideViewPr>
    <p:cSldViewPr>
      <p:cViewPr>
        <p:scale>
          <a:sx n="70" d="100"/>
          <a:sy n="70" d="100"/>
        </p:scale>
        <p:origin x="-516" y="-1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613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presProps" Target="presProps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notesMaster" Target="notesMasters/notesMaster1.xml"/><Relationship Id="rId85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GT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1CA58ECE-9169-4269-AD50-4F6F814B6555}" type="datetimeFigureOut">
              <a:rPr lang="es-GT"/>
              <a:pPr>
                <a:defRPr/>
              </a:pPr>
              <a:t>14/11/2014</a:t>
            </a:fld>
            <a:endParaRPr lang="es-GT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GT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FAE300A5-5735-4026-9D31-8D8305737ADE}" type="slidenum">
              <a:rPr lang="es-GT"/>
              <a:pPr>
                <a:defRPr/>
              </a:pPr>
              <a:t>‹Nº›</a:t>
            </a:fld>
            <a:endParaRPr lang="es-G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GT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132BA534-B83A-4BA9-830D-610F4BA7BEDC}" type="datetimeFigureOut">
              <a:rPr lang="es-GT"/>
              <a:pPr>
                <a:defRPr/>
              </a:pPr>
              <a:t>14/11/2014</a:t>
            </a:fld>
            <a:endParaRPr lang="es-GT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GT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GT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GT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424CAA7A-0D8D-4204-A14D-158ECDCB9091}" type="slidenum">
              <a:rPr lang="es-GT"/>
              <a:pPr>
                <a:defRPr/>
              </a:pPr>
              <a:t>‹Nº›</a:t>
            </a:fld>
            <a:endParaRPr lang="es-G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523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GT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2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rgbClr val="DBF5F9">
                    <a:shade val="90000"/>
                  </a:srgbClr>
                </a:solidFill>
                <a:latin typeface="+mn-lt"/>
              </a:defRPr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5" name="1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rgbClr val="DBF5F9">
                    <a:shade val="90000"/>
                  </a:srgb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s-MX"/>
              <a:t>Dr. Osman Leiva</a:t>
            </a:r>
          </a:p>
        </p:txBody>
      </p:sp>
      <p:sp>
        <p:nvSpPr>
          <p:cNvPr id="6" name="2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rgbClr val="DBF5F9">
                    <a:shade val="90000"/>
                  </a:srgbClr>
                </a:solidFill>
                <a:latin typeface="+mn-lt"/>
              </a:defRPr>
            </a:lvl1pPr>
          </a:lstStyle>
          <a:p>
            <a:pPr>
              <a:defRPr/>
            </a:pPr>
            <a:fld id="{9A51BA2C-C11C-4D2D-A25B-2F5301AAE97C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5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r>
              <a:rPr lang="es-MX"/>
              <a:t>Dr. Osman Leiva</a:t>
            </a:r>
          </a:p>
        </p:txBody>
      </p:sp>
      <p:sp>
        <p:nvSpPr>
          <p:cNvPr id="6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EC695FDE-F806-4E10-9C8F-3B569FAA3E22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rgbClr val="DBF5F9">
                    <a:shade val="90000"/>
                  </a:srgbClr>
                </a:solidFill>
                <a:latin typeface="+mn-lt"/>
              </a:defRPr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rgbClr val="DBF5F9">
                    <a:shade val="90000"/>
                  </a:srgb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s-MX"/>
              <a:t>Dr. Osman Leiva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rgbClr val="DBF5F9">
                    <a:shade val="90000"/>
                  </a:srgbClr>
                </a:solidFill>
                <a:latin typeface="+mn-lt"/>
              </a:defRPr>
            </a:lvl1pPr>
          </a:lstStyle>
          <a:p>
            <a:pPr>
              <a:defRPr/>
            </a:pPr>
            <a:fld id="{C41A4376-A4FF-46BF-A476-F2497BFE16C6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r>
              <a:rPr lang="es-MX"/>
              <a:t>Dr. Osman Leiva</a:t>
            </a:r>
          </a:p>
        </p:txBody>
      </p:sp>
      <p:sp>
        <p:nvSpPr>
          <p:cNvPr id="7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227C3E72-933A-45DD-BFEC-965650CD4C7F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8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r>
              <a:rPr lang="es-MX"/>
              <a:t>Dr. Osman Leiva</a:t>
            </a:r>
          </a:p>
        </p:txBody>
      </p:sp>
      <p:sp>
        <p:nvSpPr>
          <p:cNvPr id="9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4F24661E-54B8-47F7-B2FA-39544DA3B19C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4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r>
              <a:rPr lang="es-MX"/>
              <a:t>Dr. Osman Leiva</a:t>
            </a:r>
          </a:p>
        </p:txBody>
      </p:sp>
      <p:sp>
        <p:nvSpPr>
          <p:cNvPr id="5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59718091-7F3B-42DC-B328-F67A6140D50C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r>
              <a:rPr lang="es-MX"/>
              <a:t>Dr. Osman Leiva</a:t>
            </a:r>
          </a:p>
        </p:txBody>
      </p:sp>
      <p:sp>
        <p:nvSpPr>
          <p:cNvPr id="4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2016FE52-0F18-41AD-8A39-BCA5C9FA6694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r>
              <a:rPr lang="es-MX"/>
              <a:t>Dr. Osman Leiva</a:t>
            </a:r>
          </a:p>
        </p:txBody>
      </p:sp>
      <p:sp>
        <p:nvSpPr>
          <p:cNvPr id="7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0D58AD50-56DC-4E78-8B06-A1FFC261B6B8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ortar y redondear rectángulo de esquina sencilla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5 Triángulo rectángulo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6 Forma libre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  <a:latin typeface="+mn-lt"/>
            </a:endParaRPr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  <a:latin typeface="+mn-lt"/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dirty="0"/>
          </a:p>
        </p:txBody>
      </p:sp>
      <p:sp>
        <p:nvSpPr>
          <p:cNvPr id="9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10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r>
              <a:rPr lang="es-MX"/>
              <a:t>Dr. Osman Leiva</a:t>
            </a:r>
          </a:p>
        </p:txBody>
      </p:sp>
      <p:sp>
        <p:nvSpPr>
          <p:cNvPr id="11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CF67E826-9E94-4245-A506-8709EA4EA54E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5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r>
              <a:rPr lang="es-MX"/>
              <a:t>Dr. Osman Leiva</a:t>
            </a:r>
          </a:p>
        </p:txBody>
      </p:sp>
      <p:sp>
        <p:nvSpPr>
          <p:cNvPr id="6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2AE2B05D-98DF-4E3B-8B7E-BE9F4820D2FF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5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r>
              <a:rPr lang="es-MX"/>
              <a:t>Dr. Osman Leiva</a:t>
            </a:r>
          </a:p>
        </p:txBody>
      </p:sp>
      <p:sp>
        <p:nvSpPr>
          <p:cNvPr id="6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D615E964-5226-4709-854B-6305D464BD57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Forma libre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  <a:latin typeface="+mn-lt"/>
            </a:endParaRPr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  <a:latin typeface="+mn-lt"/>
            </a:endParaRPr>
          </a:p>
        </p:txBody>
      </p:sp>
      <p:sp>
        <p:nvSpPr>
          <p:cNvPr id="1028" name="8 Marcador de título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9" name="29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rgbClr val="04617B">
                    <a:shade val="90000"/>
                  </a:srgbClr>
                </a:solidFill>
                <a:latin typeface="Tahoma" charset="0"/>
              </a:defRPr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22" name="21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rgbClr val="04617B">
                    <a:shade val="90000"/>
                  </a:srgbClr>
                </a:solidFill>
                <a:latin typeface="Tahoma" charset="0"/>
              </a:defRPr>
            </a:lvl1pPr>
          </a:lstStyle>
          <a:p>
            <a:pPr>
              <a:defRPr/>
            </a:pPr>
            <a:r>
              <a:rPr lang="es-MX"/>
              <a:t>Dr. Osman Leiva</a:t>
            </a:r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rgbClr val="04617B">
                    <a:shade val="90000"/>
                  </a:srgbClr>
                </a:solidFill>
                <a:latin typeface="Tahoma" charset="0"/>
              </a:defRPr>
            </a:lvl1pPr>
          </a:lstStyle>
          <a:p>
            <a:pPr>
              <a:defRPr/>
            </a:pPr>
            <a:fld id="{7EBC3724-E450-48B9-A438-2CF6BEEB7AB6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  <p:grpSp>
        <p:nvGrpSpPr>
          <p:cNvPr id="1033" name="1 Grupo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11 Forma libre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solidFill>
                  <a:prstClr val="black"/>
                </a:solidFill>
                <a:latin typeface="Tahoma" charset="0"/>
              </a:endParaRPr>
            </a:p>
          </p:txBody>
        </p:sp>
        <p:sp>
          <p:nvSpPr>
            <p:cNvPr id="13" name="12 Forma libre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solidFill>
                  <a:prstClr val="black"/>
                </a:solidFill>
                <a:latin typeface="Tahoma" charset="0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p:hf sldNum="0"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4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8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8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484784"/>
            <a:ext cx="7772400" cy="2276475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s-MX" sz="5400" dirty="0" smtClean="0"/>
              <a:t> </a:t>
            </a:r>
            <a:r>
              <a:rPr lang="es-MX" sz="9600" dirty="0" smtClean="0"/>
              <a:t>Esófago </a:t>
            </a:r>
            <a:r>
              <a:rPr lang="es-MX" sz="5400" dirty="0" smtClean="0"/>
              <a:t>   </a:t>
            </a: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1 Título"/>
          <p:cNvSpPr>
            <a:spLocks noGrp="1"/>
          </p:cNvSpPr>
          <p:nvPr>
            <p:ph type="title"/>
          </p:nvPr>
        </p:nvSpPr>
        <p:spPr>
          <a:xfrm>
            <a:off x="457200" y="260350"/>
            <a:ext cx="8229600" cy="1143000"/>
          </a:xfrm>
        </p:spPr>
        <p:txBody>
          <a:bodyPr/>
          <a:lstStyle/>
          <a:p>
            <a:pPr algn="ctr"/>
            <a:r>
              <a:rPr lang="es-MX" sz="8800" b="1" smtClean="0">
                <a:solidFill>
                  <a:srgbClr val="FF0000"/>
                </a:solidFill>
              </a:rPr>
              <a:t>Características  </a:t>
            </a:r>
            <a:endParaRPr lang="es-GT" sz="8800" b="1" smtClean="0">
              <a:solidFill>
                <a:srgbClr val="FF0000"/>
              </a:solidFill>
            </a:endParaRPr>
          </a:p>
        </p:txBody>
      </p:sp>
      <p:sp>
        <p:nvSpPr>
          <p:cNvPr id="14339" name="2 Marcador de contenido"/>
          <p:cNvSpPr>
            <a:spLocks noGrp="1"/>
          </p:cNvSpPr>
          <p:nvPr>
            <p:ph idx="1"/>
          </p:nvPr>
        </p:nvSpPr>
        <p:spPr>
          <a:xfrm>
            <a:off x="457200" y="1484313"/>
            <a:ext cx="8229600" cy="4840287"/>
          </a:xfrm>
        </p:spPr>
        <p:txBody>
          <a:bodyPr/>
          <a:lstStyle/>
          <a:p>
            <a:r>
              <a:rPr lang="es-MX" smtClean="0"/>
              <a:t>Tubo muscular que pasa a través del hiato esofágico para entrar al abdomen y termina en el orificio del cardias del estómago.</a:t>
            </a:r>
          </a:p>
          <a:p>
            <a:r>
              <a:rPr lang="es-MX" smtClean="0"/>
              <a:t>25  centímetros  de longitud total pero el esófago abdominal mide solo 1.25 centímetros</a:t>
            </a:r>
            <a:endParaRPr lang="es-GT" smtClean="0"/>
          </a:p>
          <a:p>
            <a:r>
              <a:rPr lang="es-MX" smtClean="0"/>
              <a:t>2 centímetros de diámetro en su parte mas estrecha</a:t>
            </a:r>
          </a:p>
          <a:p>
            <a:r>
              <a:rPr lang="es-MX" smtClean="0"/>
              <a:t> Tiene conformación:  porción cervical, torácica y abdominal</a:t>
            </a:r>
          </a:p>
          <a:p>
            <a:pPr>
              <a:buFont typeface="Wingdings 2" pitchFamily="18" charset="2"/>
              <a:buNone/>
            </a:pPr>
            <a:endParaRPr lang="es-GT" smtClean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/>
          <p:cNvPicPr>
            <a:picLocks noChangeAspect="1" noChangeArrowheads="1"/>
          </p:cNvPicPr>
          <p:nvPr/>
        </p:nvPicPr>
        <p:blipFill>
          <a:blip r:embed="rId2" cstate="print"/>
          <a:srcRect l="13229" t="28979" r="41411" b="10541"/>
          <a:stretch>
            <a:fillRect/>
          </a:stretch>
        </p:blipFill>
        <p:spPr bwMode="auto">
          <a:xfrm>
            <a:off x="1169988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Abrir llave"/>
          <p:cNvSpPr/>
          <p:nvPr/>
        </p:nvSpPr>
        <p:spPr>
          <a:xfrm>
            <a:off x="3563938" y="765175"/>
            <a:ext cx="549275" cy="4032250"/>
          </a:xfrm>
          <a:prstGeom prst="leftBrac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s-GT">
              <a:solidFill>
                <a:prstClr val="black"/>
              </a:solidFill>
            </a:endParaRPr>
          </a:p>
        </p:txBody>
      </p:sp>
      <p:sp>
        <p:nvSpPr>
          <p:cNvPr id="15364" name="5 CuadroTexto"/>
          <p:cNvSpPr txBox="1">
            <a:spLocks noChangeArrowheads="1"/>
          </p:cNvSpPr>
          <p:nvPr/>
        </p:nvSpPr>
        <p:spPr bwMode="auto">
          <a:xfrm>
            <a:off x="2411413" y="2636838"/>
            <a:ext cx="10080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MX">
                <a:solidFill>
                  <a:srgbClr val="FF0000"/>
                </a:solidFill>
                <a:latin typeface="Tahoma" charset="0"/>
              </a:rPr>
              <a:t>25 cms</a:t>
            </a:r>
            <a:endParaRPr lang="es-GT">
              <a:solidFill>
                <a:srgbClr val="FF0000"/>
              </a:solidFill>
              <a:latin typeface="Tahoma" charset="0"/>
            </a:endParaRPr>
          </a:p>
        </p:txBody>
      </p:sp>
      <p:sp>
        <p:nvSpPr>
          <p:cNvPr id="7" name="6 Elipse"/>
          <p:cNvSpPr/>
          <p:nvPr/>
        </p:nvSpPr>
        <p:spPr>
          <a:xfrm>
            <a:off x="4356100" y="1268413"/>
            <a:ext cx="287338" cy="14446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GT">
              <a:solidFill>
                <a:prstClr val="white"/>
              </a:solidFill>
            </a:endParaRPr>
          </a:p>
        </p:txBody>
      </p:sp>
      <p:sp>
        <p:nvSpPr>
          <p:cNvPr id="15366" name="7 CuadroTexto"/>
          <p:cNvSpPr txBox="1">
            <a:spLocks noChangeArrowheads="1"/>
          </p:cNvSpPr>
          <p:nvPr/>
        </p:nvSpPr>
        <p:spPr bwMode="auto">
          <a:xfrm>
            <a:off x="4643438" y="1196975"/>
            <a:ext cx="10080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MX">
                <a:solidFill>
                  <a:srgbClr val="FF0000"/>
                </a:solidFill>
                <a:latin typeface="Tahoma" charset="0"/>
              </a:rPr>
              <a:t>2 cms</a:t>
            </a:r>
            <a:endParaRPr lang="es-GT">
              <a:solidFill>
                <a:srgbClr val="FF0000"/>
              </a:solidFill>
              <a:latin typeface="Tahoma" charset="0"/>
            </a:endParaRPr>
          </a:p>
        </p:txBody>
      </p:sp>
      <p:sp>
        <p:nvSpPr>
          <p:cNvPr id="15367" name="5 CuadroTexto"/>
          <p:cNvSpPr txBox="1">
            <a:spLocks noChangeArrowheads="1"/>
          </p:cNvSpPr>
          <p:nvPr/>
        </p:nvSpPr>
        <p:spPr bwMode="auto">
          <a:xfrm>
            <a:off x="4859338" y="4283075"/>
            <a:ext cx="11525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MX">
                <a:solidFill>
                  <a:srgbClr val="FF0000"/>
                </a:solidFill>
                <a:latin typeface="Tahoma" charset="0"/>
              </a:rPr>
              <a:t>1.25 cms</a:t>
            </a:r>
            <a:endParaRPr lang="es-GT">
              <a:solidFill>
                <a:srgbClr val="FF0000"/>
              </a:solidFill>
              <a:latin typeface="Tahoma" charset="0"/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cum usac\Mis documentos\Mis imágenes\fotos anatómicas\figuras de Moore\figuras capitulo abdomen sin letras\Figure 2.33.jpg"/>
          <p:cNvPicPr>
            <a:picLocks noChangeAspect="1" noChangeArrowheads="1"/>
          </p:cNvPicPr>
          <p:nvPr/>
        </p:nvPicPr>
        <p:blipFill>
          <a:blip r:embed="rId2" cstate="print"/>
          <a:srcRect l="52765" t="3050" r="12834" b="62383"/>
          <a:stretch>
            <a:fillRect/>
          </a:stretch>
        </p:blipFill>
        <p:spPr bwMode="auto">
          <a:xfrm>
            <a:off x="0" y="22225"/>
            <a:ext cx="9144000" cy="685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4" name="3 Conector recto"/>
          <p:cNvCxnSpPr/>
          <p:nvPr/>
        </p:nvCxnSpPr>
        <p:spPr>
          <a:xfrm flipV="1">
            <a:off x="1835150" y="3284538"/>
            <a:ext cx="5329238" cy="73025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388" name="4 CuadroTexto"/>
          <p:cNvSpPr txBox="1">
            <a:spLocks noChangeArrowheads="1"/>
          </p:cNvSpPr>
          <p:nvPr/>
        </p:nvSpPr>
        <p:spPr bwMode="auto">
          <a:xfrm>
            <a:off x="3492500" y="2420938"/>
            <a:ext cx="21590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sz="5400">
                <a:solidFill>
                  <a:srgbClr val="FFFF00"/>
                </a:solidFill>
                <a:latin typeface="Constantia" pitchFamily="18" charset="0"/>
              </a:rPr>
              <a:t>2 cms.</a:t>
            </a:r>
            <a:endParaRPr lang="es-GT" sz="5400">
              <a:solidFill>
                <a:srgbClr val="FFFF00"/>
              </a:solidFill>
              <a:latin typeface="Constantia" pitchFamily="18" charset="0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3"/>
          <p:cNvPicPr>
            <a:picLocks noChangeAspect="1" noChangeArrowheads="1"/>
          </p:cNvPicPr>
          <p:nvPr/>
        </p:nvPicPr>
        <p:blipFill>
          <a:blip r:embed="rId2" cstate="print"/>
          <a:srcRect l="10310" t="28580" r="52835" b="10941"/>
          <a:stretch>
            <a:fillRect/>
          </a:stretch>
        </p:blipFill>
        <p:spPr bwMode="auto">
          <a:xfrm>
            <a:off x="7938" y="0"/>
            <a:ext cx="5572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3 CuadroTexto"/>
          <p:cNvSpPr txBox="1">
            <a:spLocks noChangeArrowheads="1"/>
          </p:cNvSpPr>
          <p:nvPr/>
        </p:nvSpPr>
        <p:spPr bwMode="auto">
          <a:xfrm>
            <a:off x="1979613" y="5970588"/>
            <a:ext cx="576262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sz="1600">
                <a:solidFill>
                  <a:srgbClr val="000000"/>
                </a:solidFill>
                <a:latin typeface="Tahoma" charset="0"/>
              </a:rPr>
              <a:t>T11</a:t>
            </a:r>
            <a:endParaRPr lang="es-GT" sz="1600">
              <a:solidFill>
                <a:srgbClr val="000000"/>
              </a:solidFill>
              <a:latin typeface="Tahoma" charset="0"/>
            </a:endParaRPr>
          </a:p>
        </p:txBody>
      </p:sp>
      <p:cxnSp>
        <p:nvCxnSpPr>
          <p:cNvPr id="6" name="5 Conector recto"/>
          <p:cNvCxnSpPr/>
          <p:nvPr/>
        </p:nvCxnSpPr>
        <p:spPr>
          <a:xfrm>
            <a:off x="2627313" y="6165850"/>
            <a:ext cx="1584325" cy="0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13" name="4 CuadroTexto"/>
          <p:cNvSpPr txBox="1">
            <a:spLocks noChangeArrowheads="1"/>
          </p:cNvSpPr>
          <p:nvPr/>
        </p:nvSpPr>
        <p:spPr bwMode="auto">
          <a:xfrm>
            <a:off x="5795963" y="2060575"/>
            <a:ext cx="3024187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MX" sz="4800">
                <a:solidFill>
                  <a:srgbClr val="FF0000"/>
                </a:solidFill>
                <a:latin typeface="Tahoma" charset="0"/>
              </a:rPr>
              <a:t>extensión</a:t>
            </a:r>
            <a:endParaRPr lang="es-GT" sz="4800">
              <a:solidFill>
                <a:srgbClr val="FF0000"/>
              </a:solidFill>
              <a:latin typeface="Tahoma" charset="0"/>
            </a:endParaRPr>
          </a:p>
        </p:txBody>
      </p:sp>
      <p:sp>
        <p:nvSpPr>
          <p:cNvPr id="8" name="7 Cerrar llave"/>
          <p:cNvSpPr/>
          <p:nvPr/>
        </p:nvSpPr>
        <p:spPr>
          <a:xfrm>
            <a:off x="3779838" y="1484313"/>
            <a:ext cx="720725" cy="4248150"/>
          </a:xfrm>
          <a:prstGeom prst="righ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GT"/>
          </a:p>
        </p:txBody>
      </p:sp>
      <p:sp>
        <p:nvSpPr>
          <p:cNvPr id="10" name="9 Forma libre"/>
          <p:cNvSpPr/>
          <p:nvPr/>
        </p:nvSpPr>
        <p:spPr>
          <a:xfrm>
            <a:off x="2771775" y="1341438"/>
            <a:ext cx="655638" cy="4608512"/>
          </a:xfrm>
          <a:custGeom>
            <a:avLst/>
            <a:gdLst>
              <a:gd name="connsiteX0" fmla="*/ 630072 w 630072"/>
              <a:gd name="connsiteY0" fmla="*/ 0 h 4626591"/>
              <a:gd name="connsiteX1" fmla="*/ 439003 w 630072"/>
              <a:gd name="connsiteY1" fmla="*/ 327546 h 4626591"/>
              <a:gd name="connsiteX2" fmla="*/ 288878 w 630072"/>
              <a:gd name="connsiteY2" fmla="*/ 668740 h 4626591"/>
              <a:gd name="connsiteX3" fmla="*/ 111457 w 630072"/>
              <a:gd name="connsiteY3" fmla="*/ 1255594 h 4626591"/>
              <a:gd name="connsiteX4" fmla="*/ 15922 w 630072"/>
              <a:gd name="connsiteY4" fmla="*/ 1815152 h 4626591"/>
              <a:gd name="connsiteX5" fmla="*/ 15922 w 630072"/>
              <a:gd name="connsiteY5" fmla="*/ 2811439 h 4626591"/>
              <a:gd name="connsiteX6" fmla="*/ 84161 w 630072"/>
              <a:gd name="connsiteY6" fmla="*/ 3466531 h 4626591"/>
              <a:gd name="connsiteX7" fmla="*/ 220639 w 630072"/>
              <a:gd name="connsiteY7" fmla="*/ 4053385 h 4626591"/>
              <a:gd name="connsiteX8" fmla="*/ 493594 w 630072"/>
              <a:gd name="connsiteY8" fmla="*/ 4626591 h 4626591"/>
              <a:gd name="connsiteX9" fmla="*/ 493594 w 630072"/>
              <a:gd name="connsiteY9" fmla="*/ 4626591 h 46265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30072" h="4626591">
                <a:moveTo>
                  <a:pt x="630072" y="0"/>
                </a:moveTo>
                <a:cubicBezTo>
                  <a:pt x="562970" y="108045"/>
                  <a:pt x="495869" y="216090"/>
                  <a:pt x="439003" y="327546"/>
                </a:cubicBezTo>
                <a:cubicBezTo>
                  <a:pt x="382137" y="439002"/>
                  <a:pt x="343469" y="514065"/>
                  <a:pt x="288878" y="668740"/>
                </a:cubicBezTo>
                <a:cubicBezTo>
                  <a:pt x="234287" y="823415"/>
                  <a:pt x="156950" y="1064525"/>
                  <a:pt x="111457" y="1255594"/>
                </a:cubicBezTo>
                <a:cubicBezTo>
                  <a:pt x="65964" y="1446663"/>
                  <a:pt x="31844" y="1555845"/>
                  <a:pt x="15922" y="1815152"/>
                </a:cubicBezTo>
                <a:cubicBezTo>
                  <a:pt x="0" y="2074459"/>
                  <a:pt x="4549" y="2536209"/>
                  <a:pt x="15922" y="2811439"/>
                </a:cubicBezTo>
                <a:cubicBezTo>
                  <a:pt x="27295" y="3086669"/>
                  <a:pt x="50042" y="3259540"/>
                  <a:pt x="84161" y="3466531"/>
                </a:cubicBezTo>
                <a:cubicBezTo>
                  <a:pt x="118281" y="3673522"/>
                  <a:pt x="152400" y="3860042"/>
                  <a:pt x="220639" y="4053385"/>
                </a:cubicBezTo>
                <a:cubicBezTo>
                  <a:pt x="288878" y="4246728"/>
                  <a:pt x="493594" y="4626591"/>
                  <a:pt x="493594" y="4626591"/>
                </a:cubicBezTo>
                <a:lnTo>
                  <a:pt x="493594" y="4626591"/>
                </a:lnTo>
              </a:path>
            </a:pathLst>
          </a:cu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s-GT">
              <a:solidFill>
                <a:prstClr val="black"/>
              </a:solidFill>
            </a:endParaRPr>
          </a:p>
        </p:txBody>
      </p:sp>
      <p:sp>
        <p:nvSpPr>
          <p:cNvPr id="9" name="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/>
          <p:cNvPicPr>
            <a:picLocks noChangeAspect="1" noChangeArrowheads="1"/>
          </p:cNvPicPr>
          <p:nvPr/>
        </p:nvPicPr>
        <p:blipFill>
          <a:blip r:embed="rId2" cstate="print"/>
          <a:srcRect l="19359" t="8855" r="50871" b="39728"/>
          <a:stretch>
            <a:fillRect/>
          </a:stretch>
        </p:blipFill>
        <p:spPr bwMode="auto">
          <a:xfrm>
            <a:off x="-1588" y="0"/>
            <a:ext cx="52943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2 CuadroTexto"/>
          <p:cNvSpPr txBox="1">
            <a:spLocks noChangeArrowheads="1"/>
          </p:cNvSpPr>
          <p:nvPr/>
        </p:nvSpPr>
        <p:spPr bwMode="auto">
          <a:xfrm>
            <a:off x="5795963" y="2420938"/>
            <a:ext cx="316865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MX" sz="4800">
                <a:solidFill>
                  <a:srgbClr val="FF0000"/>
                </a:solidFill>
                <a:latin typeface="Tahoma" charset="0"/>
              </a:rPr>
              <a:t>Relaciones </a:t>
            </a:r>
            <a:endParaRPr lang="es-GT" sz="4800">
              <a:solidFill>
                <a:srgbClr val="FF0000"/>
              </a:solidFill>
              <a:latin typeface="Tahoma" charset="0"/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3"/>
          <p:cNvPicPr>
            <a:picLocks noChangeAspect="1" noChangeArrowheads="1"/>
          </p:cNvPicPr>
          <p:nvPr/>
        </p:nvPicPr>
        <p:blipFill>
          <a:blip r:embed="rId2" cstate="print"/>
          <a:srcRect l="13229" t="28979" r="41411" b="10541"/>
          <a:stretch>
            <a:fillRect/>
          </a:stretch>
        </p:blipFill>
        <p:spPr bwMode="auto">
          <a:xfrm>
            <a:off x="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7 CuadroTexto"/>
          <p:cNvSpPr txBox="1">
            <a:spLocks noChangeArrowheads="1"/>
          </p:cNvSpPr>
          <p:nvPr/>
        </p:nvSpPr>
        <p:spPr bwMode="auto">
          <a:xfrm>
            <a:off x="5651500" y="709613"/>
            <a:ext cx="3205163" cy="624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MX" sz="2400">
                <a:solidFill>
                  <a:srgbClr val="FF0000"/>
                </a:solidFill>
                <a:latin typeface="Tahoma" charset="0"/>
              </a:rPr>
              <a:t>Estrechamientos</a:t>
            </a:r>
          </a:p>
          <a:p>
            <a:pPr lvl="1">
              <a:buFont typeface="Arial" charset="0"/>
              <a:buChar char="•"/>
            </a:pPr>
            <a:r>
              <a:rPr lang="es-MX" sz="1600">
                <a:solidFill>
                  <a:srgbClr val="FF0000"/>
                </a:solidFill>
                <a:latin typeface="Tahoma" charset="0"/>
              </a:rPr>
              <a:t>Cervical o esofágico superior: a 15 cms de los incisivos inferiores. Producida por el músculo cricofaríngeo </a:t>
            </a:r>
          </a:p>
          <a:p>
            <a:pPr lvl="1">
              <a:buFont typeface="Arial" charset="0"/>
              <a:buChar char="•"/>
            </a:pPr>
            <a:endParaRPr lang="es-MX" sz="1600">
              <a:solidFill>
                <a:srgbClr val="FF0000"/>
              </a:solidFill>
              <a:latin typeface="Tahoma" charset="0"/>
            </a:endParaRPr>
          </a:p>
          <a:p>
            <a:pPr lvl="1">
              <a:buFont typeface="Arial" charset="0"/>
              <a:buChar char="•"/>
            </a:pPr>
            <a:r>
              <a:rPr lang="es-MX" sz="1600">
                <a:solidFill>
                  <a:srgbClr val="FF0000"/>
                </a:solidFill>
                <a:latin typeface="Tahoma" charset="0"/>
              </a:rPr>
              <a:t>Torácico o broncoaortico: tiene 2 partes:</a:t>
            </a:r>
          </a:p>
          <a:p>
            <a:pPr lvl="2">
              <a:buFont typeface="Arial" charset="0"/>
              <a:buChar char="•"/>
            </a:pPr>
            <a:r>
              <a:rPr lang="es-MX" sz="1600">
                <a:solidFill>
                  <a:srgbClr val="FF0000"/>
                </a:solidFill>
                <a:latin typeface="Tahoma" charset="0"/>
              </a:rPr>
              <a:t>Aórtico producido por el arco de la aorta y esta a 22.5 cms de los incisivos inferiores</a:t>
            </a:r>
          </a:p>
          <a:p>
            <a:pPr lvl="2">
              <a:buFont typeface="Arial" charset="0"/>
              <a:buChar char="•"/>
            </a:pPr>
            <a:r>
              <a:rPr lang="es-MX" sz="1600">
                <a:solidFill>
                  <a:srgbClr val="FF0000"/>
                </a:solidFill>
                <a:latin typeface="Tahoma" charset="0"/>
              </a:rPr>
              <a:t>Bronquial producido por el bronquio principal izquierdo y esta a 27.5 cms de los incisivos inferiores</a:t>
            </a:r>
          </a:p>
          <a:p>
            <a:pPr lvl="1">
              <a:buFont typeface="Arial" charset="0"/>
              <a:buChar char="•"/>
            </a:pPr>
            <a:r>
              <a:rPr lang="es-MX" sz="1600">
                <a:solidFill>
                  <a:srgbClr val="FF0000"/>
                </a:solidFill>
                <a:latin typeface="Tahoma" charset="0"/>
              </a:rPr>
              <a:t> Diafragmático: a su paso por el hiato esofágico del diafragma. Esta a 40 cms. de los incisivos inferiores.</a:t>
            </a:r>
          </a:p>
          <a:p>
            <a:pPr lvl="2">
              <a:buFont typeface="Arial" charset="0"/>
              <a:buChar char="•"/>
            </a:pPr>
            <a:endParaRPr lang="es-MX" sz="1600">
              <a:solidFill>
                <a:srgbClr val="FF0000"/>
              </a:solidFill>
              <a:latin typeface="Tahoma" charset="0"/>
            </a:endParaRPr>
          </a:p>
          <a:p>
            <a:pPr lvl="2">
              <a:buFont typeface="Arial" charset="0"/>
              <a:buChar char="•"/>
            </a:pPr>
            <a:endParaRPr lang="es-GT" sz="2400">
              <a:solidFill>
                <a:srgbClr val="FF0000"/>
              </a:solidFill>
              <a:latin typeface="Tahoma" charset="0"/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/>
          <p:cNvPicPr>
            <a:picLocks noChangeAspect="1" noChangeArrowheads="1"/>
          </p:cNvPicPr>
          <p:nvPr/>
        </p:nvPicPr>
        <p:blipFill>
          <a:blip r:embed="rId2" cstate="print"/>
          <a:srcRect l="19295" t="21329" r="45578" b="39581"/>
          <a:stretch>
            <a:fillRect/>
          </a:stretch>
        </p:blipFill>
        <p:spPr bwMode="auto">
          <a:xfrm>
            <a:off x="419100" y="0"/>
            <a:ext cx="82565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430016"/>
            <a:ext cx="8305800" cy="1143000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es-MX" sz="8000" b="1" dirty="0" smtClean="0">
                <a:solidFill>
                  <a:srgbClr val="0070C0"/>
                </a:solidFill>
              </a:rPr>
              <a:t>Constitución </a:t>
            </a:r>
            <a:endParaRPr lang="es-GT" sz="8000" b="1" dirty="0">
              <a:solidFill>
                <a:srgbClr val="0070C0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7 Imagen" descr="esofag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638" y="0"/>
            <a:ext cx="9102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2 CuadroTexto"/>
          <p:cNvSpPr txBox="1">
            <a:spLocks noChangeArrowheads="1"/>
          </p:cNvSpPr>
          <p:nvPr/>
        </p:nvSpPr>
        <p:spPr bwMode="auto">
          <a:xfrm>
            <a:off x="1258888" y="5589588"/>
            <a:ext cx="14414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sz="1400" b="1">
                <a:solidFill>
                  <a:srgbClr val="021510"/>
                </a:solidFill>
                <a:latin typeface="Tahoma" charset="0"/>
              </a:rPr>
              <a:t>musculo liso</a:t>
            </a:r>
            <a:endParaRPr lang="es-GT" sz="1400" b="1">
              <a:solidFill>
                <a:srgbClr val="021510"/>
              </a:solidFill>
              <a:latin typeface="Tahoma" charset="0"/>
            </a:endParaRPr>
          </a:p>
        </p:txBody>
      </p:sp>
      <p:sp>
        <p:nvSpPr>
          <p:cNvPr id="22532" name="3 CuadroTexto"/>
          <p:cNvSpPr txBox="1">
            <a:spLocks noChangeArrowheads="1"/>
          </p:cNvSpPr>
          <p:nvPr/>
        </p:nvSpPr>
        <p:spPr bwMode="auto">
          <a:xfrm>
            <a:off x="971550" y="1104900"/>
            <a:ext cx="18716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MX" sz="1400" b="1">
                <a:solidFill>
                  <a:srgbClr val="021510"/>
                </a:solidFill>
                <a:latin typeface="Tahoma" charset="0"/>
              </a:rPr>
              <a:t>Músculo estriado</a:t>
            </a:r>
            <a:endParaRPr lang="es-GT" sz="1400" b="1">
              <a:solidFill>
                <a:srgbClr val="021510"/>
              </a:solidFill>
              <a:latin typeface="Tahoma" charset="0"/>
            </a:endParaRPr>
          </a:p>
        </p:txBody>
      </p:sp>
      <p:sp>
        <p:nvSpPr>
          <p:cNvPr id="5" name="4 Abrir llave"/>
          <p:cNvSpPr/>
          <p:nvPr/>
        </p:nvSpPr>
        <p:spPr>
          <a:xfrm>
            <a:off x="755650" y="188913"/>
            <a:ext cx="360363" cy="2160587"/>
          </a:xfrm>
          <a:prstGeom prst="leftBrac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s-GT">
              <a:solidFill>
                <a:prstClr val="black"/>
              </a:solidFill>
            </a:endParaRPr>
          </a:p>
        </p:txBody>
      </p:sp>
      <p:sp>
        <p:nvSpPr>
          <p:cNvPr id="6" name="5 Abrir llave"/>
          <p:cNvSpPr/>
          <p:nvPr/>
        </p:nvSpPr>
        <p:spPr>
          <a:xfrm>
            <a:off x="755650" y="4652963"/>
            <a:ext cx="360363" cy="2160587"/>
          </a:xfrm>
          <a:prstGeom prst="leftBrac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s-GT">
              <a:solidFill>
                <a:prstClr val="black"/>
              </a:solidFill>
            </a:endParaRPr>
          </a:p>
        </p:txBody>
      </p:sp>
      <p:sp>
        <p:nvSpPr>
          <p:cNvPr id="7" name="6 Abrir llave"/>
          <p:cNvSpPr/>
          <p:nvPr/>
        </p:nvSpPr>
        <p:spPr>
          <a:xfrm>
            <a:off x="755650" y="2420938"/>
            <a:ext cx="360363" cy="2160587"/>
          </a:xfrm>
          <a:prstGeom prst="leftBrace">
            <a:avLst>
              <a:gd name="adj1" fmla="val 0"/>
              <a:gd name="adj2" fmla="val 50000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s-GT">
              <a:solidFill>
                <a:prstClr val="black"/>
              </a:solidFill>
            </a:endParaRPr>
          </a:p>
        </p:txBody>
      </p:sp>
      <p:sp>
        <p:nvSpPr>
          <p:cNvPr id="22536" name="8 CuadroTexto"/>
          <p:cNvSpPr txBox="1">
            <a:spLocks noChangeArrowheads="1"/>
          </p:cNvSpPr>
          <p:nvPr/>
        </p:nvSpPr>
        <p:spPr bwMode="auto">
          <a:xfrm>
            <a:off x="1116013" y="3357563"/>
            <a:ext cx="15843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MX" sz="1400" b="1">
                <a:solidFill>
                  <a:srgbClr val="021510"/>
                </a:solidFill>
                <a:latin typeface="Tahoma" charset="0"/>
              </a:rPr>
              <a:t>musculo mixto</a:t>
            </a:r>
            <a:endParaRPr lang="es-GT" sz="1400" b="1">
              <a:solidFill>
                <a:srgbClr val="021510"/>
              </a:solidFill>
              <a:latin typeface="Tahoma" charset="0"/>
            </a:endParaRPr>
          </a:p>
        </p:txBody>
      </p:sp>
      <p:sp>
        <p:nvSpPr>
          <p:cNvPr id="22537" name="9 CuadroTexto"/>
          <p:cNvSpPr txBox="1">
            <a:spLocks noChangeArrowheads="1"/>
          </p:cNvSpPr>
          <p:nvPr/>
        </p:nvSpPr>
        <p:spPr bwMode="auto">
          <a:xfrm>
            <a:off x="0" y="908050"/>
            <a:ext cx="8270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sz="1200">
                <a:latin typeface="Constantia" pitchFamily="18" charset="0"/>
              </a:rPr>
              <a:t>Tercio superior</a:t>
            </a:r>
            <a:endParaRPr lang="es-GT" sz="1200">
              <a:latin typeface="Constantia" pitchFamily="18" charset="0"/>
            </a:endParaRPr>
          </a:p>
        </p:txBody>
      </p:sp>
      <p:sp>
        <p:nvSpPr>
          <p:cNvPr id="22538" name="10 CuadroTexto"/>
          <p:cNvSpPr txBox="1">
            <a:spLocks noChangeArrowheads="1"/>
          </p:cNvSpPr>
          <p:nvPr/>
        </p:nvSpPr>
        <p:spPr bwMode="auto">
          <a:xfrm>
            <a:off x="144463" y="3255963"/>
            <a:ext cx="827087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sz="1200">
                <a:latin typeface="Constantia" pitchFamily="18" charset="0"/>
              </a:rPr>
              <a:t>Tercio medio</a:t>
            </a:r>
            <a:endParaRPr lang="es-GT" sz="1200">
              <a:latin typeface="Constantia" pitchFamily="18" charset="0"/>
            </a:endParaRPr>
          </a:p>
        </p:txBody>
      </p:sp>
      <p:sp>
        <p:nvSpPr>
          <p:cNvPr id="22539" name="11 CuadroTexto"/>
          <p:cNvSpPr txBox="1">
            <a:spLocks noChangeArrowheads="1"/>
          </p:cNvSpPr>
          <p:nvPr/>
        </p:nvSpPr>
        <p:spPr bwMode="auto">
          <a:xfrm>
            <a:off x="0" y="5487988"/>
            <a:ext cx="8270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sz="1200">
                <a:latin typeface="Constantia" pitchFamily="18" charset="0"/>
              </a:rPr>
              <a:t>Tercio inferior</a:t>
            </a:r>
            <a:endParaRPr lang="es-GT" sz="1200">
              <a:latin typeface="Constantia" pitchFamily="18" charset="0"/>
            </a:endParaRPr>
          </a:p>
        </p:txBody>
      </p:sp>
      <p:sp>
        <p:nvSpPr>
          <p:cNvPr id="12" name="1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3"/>
          <p:cNvPicPr>
            <a:picLocks noChangeAspect="1" noChangeArrowheads="1"/>
          </p:cNvPicPr>
          <p:nvPr/>
        </p:nvPicPr>
        <p:blipFill>
          <a:blip r:embed="rId2" cstate="print"/>
          <a:srcRect l="9366" t="28580" r="39606" b="10941"/>
          <a:stretch>
            <a:fillRect/>
          </a:stretch>
        </p:blipFill>
        <p:spPr bwMode="auto">
          <a:xfrm>
            <a:off x="720725" y="0"/>
            <a:ext cx="7739063" cy="688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Elipse"/>
          <p:cNvSpPr/>
          <p:nvPr/>
        </p:nvSpPr>
        <p:spPr>
          <a:xfrm>
            <a:off x="4572000" y="404813"/>
            <a:ext cx="1944688" cy="1944687"/>
          </a:xfrm>
          <a:prstGeom prst="ellipse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GT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 cstate="print"/>
          <a:srcRect l="3696" t="34880" r="35825" b="21021"/>
          <a:stretch>
            <a:fillRect/>
          </a:stretch>
        </p:blipFill>
        <p:spPr bwMode="auto">
          <a:xfrm>
            <a:off x="0" y="1008063"/>
            <a:ext cx="9166225" cy="501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2 CuadroTexto"/>
          <p:cNvSpPr txBox="1">
            <a:spLocks noChangeArrowheads="1"/>
          </p:cNvSpPr>
          <p:nvPr/>
        </p:nvSpPr>
        <p:spPr bwMode="auto">
          <a:xfrm>
            <a:off x="1979613" y="260350"/>
            <a:ext cx="4608512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MX" sz="3200">
                <a:latin typeface="Constantia" pitchFamily="18" charset="0"/>
              </a:rPr>
              <a:t>Unión esofagogastrica</a:t>
            </a:r>
            <a:endParaRPr lang="es-GT" sz="3200">
              <a:latin typeface="Constantia" pitchFamily="18" charset="0"/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457200" y="2132856"/>
            <a:ext cx="8305800" cy="2088232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es-MX" sz="7200" b="1" dirty="0" smtClean="0">
                <a:solidFill>
                  <a:srgbClr val="FF0000"/>
                </a:solidFill>
              </a:rPr>
              <a:t>Vascularización e inervación</a:t>
            </a:r>
            <a:endParaRPr lang="es-GT" sz="7200" b="1" dirty="0">
              <a:solidFill>
                <a:srgbClr val="FF0000"/>
              </a:solidFill>
            </a:endParaRPr>
          </a:p>
        </p:txBody>
      </p:sp>
      <p:sp>
        <p:nvSpPr>
          <p:cNvPr id="25603" name="4 Rectángulo"/>
          <p:cNvSpPr>
            <a:spLocks noChangeArrowheads="1"/>
          </p:cNvSpPr>
          <p:nvPr/>
        </p:nvSpPr>
        <p:spPr bwMode="auto">
          <a:xfrm>
            <a:off x="2286000" y="4870450"/>
            <a:ext cx="4572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MX" sz="3200" b="1">
                <a:solidFill>
                  <a:srgbClr val="FF0000"/>
                </a:solidFill>
                <a:latin typeface="Tahoma" charset="0"/>
              </a:rPr>
              <a:t>Consultar tabla 1-5 </a:t>
            </a:r>
            <a:endParaRPr lang="es-GT" sz="3200" b="1">
              <a:solidFill>
                <a:srgbClr val="FF0000"/>
              </a:solidFill>
              <a:latin typeface="Tahoma" charset="0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9" descr="Cover"/>
          <p:cNvPicPr>
            <a:picLocks noChangeAspect="1" noChangeArrowheads="1"/>
          </p:cNvPicPr>
          <p:nvPr/>
        </p:nvPicPr>
        <p:blipFill>
          <a:blip r:embed="rId2" cstate="print"/>
          <a:srcRect l="14838" t="15625" r="18390" b="15614"/>
          <a:stretch>
            <a:fillRect/>
          </a:stretch>
        </p:blipFill>
        <p:spPr bwMode="auto">
          <a:xfrm>
            <a:off x="1258888" y="0"/>
            <a:ext cx="66595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 smtClean="0"/>
              <a:t>Dr. Osman Leiva</a:t>
            </a:r>
            <a:endParaRPr lang="es-MX"/>
          </a:p>
        </p:txBody>
      </p:sp>
      <p:pic>
        <p:nvPicPr>
          <p:cNvPr id="27651" name="Picture 2"/>
          <p:cNvPicPr>
            <a:picLocks noChangeAspect="1" noChangeArrowheads="1"/>
          </p:cNvPicPr>
          <p:nvPr/>
        </p:nvPicPr>
        <p:blipFill>
          <a:blip r:embed="rId2" cstate="print"/>
          <a:srcRect l="19559" t="9784" r="49434" b="40327"/>
          <a:stretch>
            <a:fillRect/>
          </a:stretch>
        </p:blipFill>
        <p:spPr bwMode="auto">
          <a:xfrm>
            <a:off x="1692275" y="0"/>
            <a:ext cx="568325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2" name="3 CuadroTexto"/>
          <p:cNvSpPr txBox="1">
            <a:spLocks noChangeArrowheads="1"/>
          </p:cNvSpPr>
          <p:nvPr/>
        </p:nvSpPr>
        <p:spPr bwMode="auto">
          <a:xfrm>
            <a:off x="1187450" y="1465263"/>
            <a:ext cx="18002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MX" sz="1400"/>
              <a:t>Vena cava superior</a:t>
            </a:r>
            <a:endParaRPr lang="es-GT" sz="1400"/>
          </a:p>
        </p:txBody>
      </p:sp>
      <p:sp>
        <p:nvSpPr>
          <p:cNvPr id="27653" name="4 CuadroTexto"/>
          <p:cNvSpPr txBox="1">
            <a:spLocks noChangeArrowheads="1"/>
          </p:cNvSpPr>
          <p:nvPr/>
        </p:nvSpPr>
        <p:spPr bwMode="auto">
          <a:xfrm>
            <a:off x="1187450" y="2060575"/>
            <a:ext cx="18002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MX" sz="1400"/>
              <a:t>Vena ácigos</a:t>
            </a:r>
            <a:endParaRPr lang="es-GT" sz="1400"/>
          </a:p>
        </p:txBody>
      </p:sp>
      <p:sp>
        <p:nvSpPr>
          <p:cNvPr id="27654" name="5 CuadroTexto"/>
          <p:cNvSpPr txBox="1">
            <a:spLocks noChangeArrowheads="1"/>
          </p:cNvSpPr>
          <p:nvPr/>
        </p:nvSpPr>
        <p:spPr bwMode="auto">
          <a:xfrm>
            <a:off x="4859338" y="1412875"/>
            <a:ext cx="18002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MX" sz="1400"/>
              <a:t>Vena hemiácigos accesoria</a:t>
            </a:r>
            <a:endParaRPr lang="es-GT" sz="1400"/>
          </a:p>
        </p:txBody>
      </p:sp>
      <p:sp>
        <p:nvSpPr>
          <p:cNvPr id="27655" name="6 CuadroTexto"/>
          <p:cNvSpPr txBox="1">
            <a:spLocks noChangeArrowheads="1"/>
          </p:cNvSpPr>
          <p:nvPr/>
        </p:nvSpPr>
        <p:spPr bwMode="auto">
          <a:xfrm>
            <a:off x="5003800" y="3049588"/>
            <a:ext cx="18002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MX" sz="1400"/>
              <a:t>Vena hemiácigos</a:t>
            </a:r>
            <a:endParaRPr lang="es-GT" sz="1400"/>
          </a:p>
        </p:txBody>
      </p:sp>
      <p:sp>
        <p:nvSpPr>
          <p:cNvPr id="27656" name="7 CuadroTexto"/>
          <p:cNvSpPr txBox="1">
            <a:spLocks noChangeArrowheads="1"/>
          </p:cNvSpPr>
          <p:nvPr/>
        </p:nvSpPr>
        <p:spPr bwMode="auto">
          <a:xfrm>
            <a:off x="4787900" y="2473325"/>
            <a:ext cx="18002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MX" sz="1400"/>
              <a:t>Vena esofágicas</a:t>
            </a:r>
            <a:endParaRPr lang="es-GT" sz="1400"/>
          </a:p>
        </p:txBody>
      </p:sp>
      <p:cxnSp>
        <p:nvCxnSpPr>
          <p:cNvPr id="10" name="9 Conector recto de flecha"/>
          <p:cNvCxnSpPr>
            <a:stCxn id="27652" idx="3"/>
          </p:cNvCxnSpPr>
          <p:nvPr/>
        </p:nvCxnSpPr>
        <p:spPr>
          <a:xfrm>
            <a:off x="2987675" y="1619250"/>
            <a:ext cx="215900" cy="80963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11 Conector recto de flecha"/>
          <p:cNvCxnSpPr/>
          <p:nvPr/>
        </p:nvCxnSpPr>
        <p:spPr>
          <a:xfrm>
            <a:off x="2843213" y="2205038"/>
            <a:ext cx="720725" cy="21590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13 Conector recto de flecha"/>
          <p:cNvCxnSpPr/>
          <p:nvPr/>
        </p:nvCxnSpPr>
        <p:spPr>
          <a:xfrm flipH="1">
            <a:off x="4356100" y="1628775"/>
            <a:ext cx="647700" cy="7143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15 Conector recto de flecha"/>
          <p:cNvCxnSpPr>
            <a:stCxn id="27655" idx="1"/>
          </p:cNvCxnSpPr>
          <p:nvPr/>
        </p:nvCxnSpPr>
        <p:spPr>
          <a:xfrm flipH="1">
            <a:off x="4356100" y="3203575"/>
            <a:ext cx="647700" cy="296863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17 Conector recto de flecha"/>
          <p:cNvCxnSpPr/>
          <p:nvPr/>
        </p:nvCxnSpPr>
        <p:spPr>
          <a:xfrm flipH="1" flipV="1">
            <a:off x="4067175" y="1557338"/>
            <a:ext cx="865188" cy="107950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19 Conector recto de flecha"/>
          <p:cNvCxnSpPr/>
          <p:nvPr/>
        </p:nvCxnSpPr>
        <p:spPr>
          <a:xfrm flipH="1" flipV="1">
            <a:off x="4067175" y="2565400"/>
            <a:ext cx="649288" cy="142875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21 Conector recto de flecha"/>
          <p:cNvCxnSpPr/>
          <p:nvPr/>
        </p:nvCxnSpPr>
        <p:spPr>
          <a:xfrm flipH="1">
            <a:off x="3995738" y="2708275"/>
            <a:ext cx="936625" cy="576263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664" name="22 CuadroTexto"/>
          <p:cNvSpPr txBox="1">
            <a:spLocks noChangeArrowheads="1"/>
          </p:cNvSpPr>
          <p:nvPr/>
        </p:nvSpPr>
        <p:spPr bwMode="auto">
          <a:xfrm>
            <a:off x="6659563" y="4724400"/>
            <a:ext cx="18002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MX" sz="1400"/>
              <a:t>Vena esofágicas </a:t>
            </a:r>
            <a:endParaRPr lang="es-GT" sz="1400"/>
          </a:p>
        </p:txBody>
      </p:sp>
      <p:sp>
        <p:nvSpPr>
          <p:cNvPr id="27665" name="23 CuadroTexto"/>
          <p:cNvSpPr txBox="1">
            <a:spLocks noChangeArrowheads="1"/>
          </p:cNvSpPr>
          <p:nvPr/>
        </p:nvSpPr>
        <p:spPr bwMode="auto">
          <a:xfrm>
            <a:off x="468313" y="5300663"/>
            <a:ext cx="18002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MX" sz="1400"/>
              <a:t>Vena gástrica izquierda</a:t>
            </a:r>
            <a:endParaRPr lang="es-GT" sz="1400"/>
          </a:p>
        </p:txBody>
      </p:sp>
      <p:cxnSp>
        <p:nvCxnSpPr>
          <p:cNvPr id="26" name="25 Conector recto de flecha"/>
          <p:cNvCxnSpPr/>
          <p:nvPr/>
        </p:nvCxnSpPr>
        <p:spPr>
          <a:xfrm flipH="1" flipV="1">
            <a:off x="4427538" y="4652963"/>
            <a:ext cx="2447925" cy="21590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27 Conector recto de flecha"/>
          <p:cNvCxnSpPr/>
          <p:nvPr/>
        </p:nvCxnSpPr>
        <p:spPr>
          <a:xfrm flipV="1">
            <a:off x="1979613" y="5300663"/>
            <a:ext cx="2016125" cy="36036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668" name="28 CuadroTexto"/>
          <p:cNvSpPr txBox="1">
            <a:spLocks noChangeArrowheads="1"/>
          </p:cNvSpPr>
          <p:nvPr/>
        </p:nvSpPr>
        <p:spPr bwMode="auto">
          <a:xfrm>
            <a:off x="755650" y="765175"/>
            <a:ext cx="1800225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MX" sz="1400"/>
              <a:t>Vena tiroidea inferior</a:t>
            </a:r>
            <a:endParaRPr lang="es-GT" sz="1400"/>
          </a:p>
        </p:txBody>
      </p:sp>
      <p:cxnSp>
        <p:nvCxnSpPr>
          <p:cNvPr id="31" name="30 Conector recto de flecha"/>
          <p:cNvCxnSpPr/>
          <p:nvPr/>
        </p:nvCxnSpPr>
        <p:spPr>
          <a:xfrm flipV="1">
            <a:off x="2411413" y="836613"/>
            <a:ext cx="1081087" cy="21590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670" name="31 CuadroTexto"/>
          <p:cNvSpPr txBox="1">
            <a:spLocks noChangeArrowheads="1"/>
          </p:cNvSpPr>
          <p:nvPr/>
        </p:nvSpPr>
        <p:spPr bwMode="auto">
          <a:xfrm>
            <a:off x="5219700" y="476250"/>
            <a:ext cx="1800225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MX" sz="1400"/>
              <a:t>Vena braquiocefálica izquierda</a:t>
            </a:r>
            <a:endParaRPr lang="es-GT" sz="1400"/>
          </a:p>
        </p:txBody>
      </p:sp>
      <p:cxnSp>
        <p:nvCxnSpPr>
          <p:cNvPr id="34" name="33 Conector recto de flecha"/>
          <p:cNvCxnSpPr/>
          <p:nvPr/>
        </p:nvCxnSpPr>
        <p:spPr>
          <a:xfrm flipH="1">
            <a:off x="4067175" y="981075"/>
            <a:ext cx="1152525" cy="144463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9" descr="Cover"/>
          <p:cNvPicPr>
            <a:picLocks noChangeAspect="1" noChangeArrowheads="1"/>
          </p:cNvPicPr>
          <p:nvPr/>
        </p:nvPicPr>
        <p:blipFill>
          <a:blip r:embed="rId2" cstate="print"/>
          <a:srcRect l="13531" t="12201" r="25569" b="12199"/>
          <a:stretch>
            <a:fillRect/>
          </a:stretch>
        </p:blipFill>
        <p:spPr bwMode="auto">
          <a:xfrm>
            <a:off x="1763713" y="0"/>
            <a:ext cx="55451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2 Imagen" descr="tabla 7.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813" y="0"/>
            <a:ext cx="919162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Documents and Settings\cum usac\Mis documentos\Mis imágenes\fotos anatómicas\figuras de Moore\abdomen 2014\figure_2.35.jpg"/>
          <p:cNvPicPr>
            <a:picLocks noChangeAspect="1" noChangeArrowheads="1"/>
          </p:cNvPicPr>
          <p:nvPr/>
        </p:nvPicPr>
        <p:blipFill>
          <a:blip r:embed="rId2" cstate="print"/>
          <a:srcRect b="4851"/>
          <a:stretch>
            <a:fillRect/>
          </a:stretch>
        </p:blipFill>
        <p:spPr bwMode="auto">
          <a:xfrm>
            <a:off x="212725" y="0"/>
            <a:ext cx="87518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9" descr="Cover"/>
          <p:cNvPicPr>
            <a:picLocks noChangeAspect="1" noChangeArrowheads="1"/>
          </p:cNvPicPr>
          <p:nvPr/>
        </p:nvPicPr>
        <p:blipFill>
          <a:blip r:embed="rId2" cstate="print"/>
          <a:srcRect l="12718" t="13374" r="21570" b="16673"/>
          <a:stretch>
            <a:fillRect/>
          </a:stretch>
        </p:blipFill>
        <p:spPr bwMode="auto">
          <a:xfrm>
            <a:off x="1403350" y="0"/>
            <a:ext cx="64420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4"/>
          <p:cNvPicPr>
            <a:picLocks noChangeAspect="1" noChangeArrowheads="1"/>
          </p:cNvPicPr>
          <p:nvPr/>
        </p:nvPicPr>
        <p:blipFill>
          <a:blip r:embed="rId2" cstate="print"/>
          <a:srcRect l="13359" t="17197" r="47714" b="44705"/>
          <a:stretch>
            <a:fillRect/>
          </a:stretch>
        </p:blipFill>
        <p:spPr bwMode="auto">
          <a:xfrm>
            <a:off x="0" y="60325"/>
            <a:ext cx="91440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9" descr="Cover"/>
          <p:cNvPicPr>
            <a:picLocks noChangeAspect="1" noChangeArrowheads="1"/>
          </p:cNvPicPr>
          <p:nvPr/>
        </p:nvPicPr>
        <p:blipFill>
          <a:blip r:embed="rId2" cstate="print"/>
          <a:srcRect l="12482" t="15350" r="22420" b="15350"/>
          <a:stretch>
            <a:fillRect/>
          </a:stretch>
        </p:blipFill>
        <p:spPr bwMode="auto">
          <a:xfrm>
            <a:off x="1331913" y="0"/>
            <a:ext cx="64087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4 Imagen" descr="ATT0003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6988" y="923925"/>
            <a:ext cx="9170988" cy="502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Documents and Settings\cum usac\Mis documentos\Mis imágenes\fotos anatómicas\figuras de Moore\figuras capitulo abdomen sin letras\Figure 2.30.jpg"/>
          <p:cNvPicPr>
            <a:picLocks noChangeAspect="1" noChangeArrowheads="1"/>
          </p:cNvPicPr>
          <p:nvPr/>
        </p:nvPicPr>
        <p:blipFill>
          <a:blip r:embed="rId2" cstate="print"/>
          <a:srcRect l="20816" r="28973" b="56726"/>
          <a:stretch>
            <a:fillRect/>
          </a:stretch>
        </p:blipFill>
        <p:spPr bwMode="auto">
          <a:xfrm>
            <a:off x="1331913" y="0"/>
            <a:ext cx="64801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3" name="2 CuadroTexto"/>
          <p:cNvSpPr txBox="1">
            <a:spLocks noChangeArrowheads="1"/>
          </p:cNvSpPr>
          <p:nvPr/>
        </p:nvSpPr>
        <p:spPr bwMode="auto">
          <a:xfrm>
            <a:off x="1476375" y="765175"/>
            <a:ext cx="6119813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MX" sz="3200" b="1">
                <a:solidFill>
                  <a:srgbClr val="FFFF00"/>
                </a:solidFill>
                <a:latin typeface="Constantia" pitchFamily="18" charset="0"/>
              </a:rPr>
              <a:t>Visión general de las vísceras abdominales</a:t>
            </a:r>
            <a:endParaRPr lang="es-GT" sz="3200" b="1">
              <a:solidFill>
                <a:srgbClr val="FFFF00"/>
              </a:solidFill>
              <a:latin typeface="Constantia" pitchFamily="18" charset="0"/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Documents and Settings\cum usac\Mis documentos\Mis imágenes\fotos anatómicas\figuras de Moore\figuras capitulo abdomen sin letras\Figure 2.31.jpg"/>
          <p:cNvPicPr>
            <a:picLocks noChangeAspect="1" noChangeArrowheads="1"/>
          </p:cNvPicPr>
          <p:nvPr/>
        </p:nvPicPr>
        <p:blipFill>
          <a:blip r:embed="rId2" cstate="print"/>
          <a:srcRect l="11597" t="16133" r="51276" b="25826"/>
          <a:stretch>
            <a:fillRect/>
          </a:stretch>
        </p:blipFill>
        <p:spPr bwMode="auto">
          <a:xfrm>
            <a:off x="544513" y="0"/>
            <a:ext cx="55991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7" name="Picture 2" descr="C:\Documents and Settings\cum usac\Mis documentos\Mis imágenes\fotos anatómicas\figuras de Moore\figuras capitulo abdomen sin letras\Figure 2.31.jpg"/>
          <p:cNvPicPr>
            <a:picLocks noChangeAspect="1" noChangeArrowheads="1"/>
          </p:cNvPicPr>
          <p:nvPr/>
        </p:nvPicPr>
        <p:blipFill>
          <a:blip r:embed="rId2" cstate="print"/>
          <a:srcRect l="65324" t="3104" r="9506" b="8060"/>
          <a:stretch>
            <a:fillRect/>
          </a:stretch>
        </p:blipFill>
        <p:spPr bwMode="auto">
          <a:xfrm>
            <a:off x="6124575" y="0"/>
            <a:ext cx="24796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3"/>
          <p:cNvPicPr>
            <a:picLocks noChangeAspect="1" noChangeArrowheads="1"/>
          </p:cNvPicPr>
          <p:nvPr/>
        </p:nvPicPr>
        <p:blipFill>
          <a:blip r:embed="rId2" cstate="print"/>
          <a:srcRect l="9366" t="28580" r="39606" b="10941"/>
          <a:stretch>
            <a:fillRect/>
          </a:stretch>
        </p:blipFill>
        <p:spPr bwMode="auto">
          <a:xfrm>
            <a:off x="720725" y="0"/>
            <a:ext cx="7739063" cy="688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1" name="1 CuadroTexto"/>
          <p:cNvSpPr txBox="1">
            <a:spLocks noChangeArrowheads="1"/>
          </p:cNvSpPr>
          <p:nvPr/>
        </p:nvSpPr>
        <p:spPr bwMode="auto">
          <a:xfrm>
            <a:off x="2916238" y="2708275"/>
            <a:ext cx="4392612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6000">
                <a:solidFill>
                  <a:srgbClr val="FF0000"/>
                </a:solidFill>
                <a:latin typeface="Tahoma" charset="0"/>
              </a:rPr>
              <a:t>ESTOMAGO</a:t>
            </a: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 cstate="print"/>
          <a:srcRect l="16925" t="28580" r="42439" b="9682"/>
          <a:stretch>
            <a:fillRect/>
          </a:stretch>
        </p:blipFill>
        <p:spPr bwMode="auto">
          <a:xfrm>
            <a:off x="1547813" y="0"/>
            <a:ext cx="60483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5" name="2 CuadroTexto"/>
          <p:cNvSpPr txBox="1">
            <a:spLocks noChangeArrowheads="1"/>
          </p:cNvSpPr>
          <p:nvPr/>
        </p:nvSpPr>
        <p:spPr bwMode="auto">
          <a:xfrm>
            <a:off x="179388" y="1989138"/>
            <a:ext cx="1728787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MX" b="1">
                <a:latin typeface="Constantia" pitchFamily="18" charset="0"/>
              </a:rPr>
              <a:t>Situación en relación a los cuadrantes abdominales</a:t>
            </a:r>
            <a:endParaRPr lang="es-GT" b="1">
              <a:latin typeface="Constantia" pitchFamily="18" charset="0"/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D:\DOCUMENTOS\MEDICINA\ANATOMIA\IMAGENES ANATOMICAS\Morre'13\figuras capitulo abdomen sin letras\Figure 2.36.jpg"/>
          <p:cNvPicPr>
            <a:picLocks noChangeAspect="1" noChangeArrowheads="1"/>
          </p:cNvPicPr>
          <p:nvPr/>
        </p:nvPicPr>
        <p:blipFill>
          <a:blip r:embed="rId2" cstate="print"/>
          <a:srcRect l="23674" t="922" r="22684" b="57674"/>
          <a:stretch>
            <a:fillRect/>
          </a:stretch>
        </p:blipFill>
        <p:spPr bwMode="auto">
          <a:xfrm>
            <a:off x="2051050" y="0"/>
            <a:ext cx="5181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39" name="2 CuadroTexto"/>
          <p:cNvSpPr txBox="1">
            <a:spLocks noChangeArrowheads="1"/>
          </p:cNvSpPr>
          <p:nvPr/>
        </p:nvSpPr>
        <p:spPr bwMode="auto">
          <a:xfrm>
            <a:off x="179388" y="1989138"/>
            <a:ext cx="1728787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MX" b="1">
                <a:latin typeface="Constantia" pitchFamily="18" charset="0"/>
              </a:rPr>
              <a:t>Situación en relación a la topografía abdominal</a:t>
            </a:r>
            <a:endParaRPr lang="es-GT" b="1">
              <a:latin typeface="Constantia" pitchFamily="18" charset="0"/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D:\DOCUMENTOS\MEDICINA\ANATOMIA\IMAGENES ANATOMICAS\Morre'13\figuras capitulo abdomen sin letras\Figure 2.36.jpg"/>
          <p:cNvPicPr>
            <a:picLocks noChangeAspect="1" noChangeArrowheads="1"/>
          </p:cNvPicPr>
          <p:nvPr/>
        </p:nvPicPr>
        <p:blipFill>
          <a:blip r:embed="rId2" cstate="print"/>
          <a:srcRect t="48595" b="2724"/>
          <a:stretch>
            <a:fillRect/>
          </a:stretch>
        </p:blipFill>
        <p:spPr bwMode="auto">
          <a:xfrm>
            <a:off x="288925" y="0"/>
            <a:ext cx="85312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2" cstate="print"/>
          <a:srcRect l="12201" t="29840" r="47165" b="10941"/>
          <a:stretch>
            <a:fillRect/>
          </a:stretch>
        </p:blipFill>
        <p:spPr bwMode="auto">
          <a:xfrm>
            <a:off x="1465263" y="0"/>
            <a:ext cx="62753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7" name="1 CuadroTexto"/>
          <p:cNvSpPr txBox="1">
            <a:spLocks noChangeArrowheads="1"/>
          </p:cNvSpPr>
          <p:nvPr/>
        </p:nvSpPr>
        <p:spPr bwMode="auto">
          <a:xfrm>
            <a:off x="4716463" y="1484313"/>
            <a:ext cx="6477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>
                <a:solidFill>
                  <a:srgbClr val="FF0000"/>
                </a:solidFill>
                <a:latin typeface="Tahoma" charset="0"/>
              </a:rPr>
              <a:t>-1-</a:t>
            </a:r>
          </a:p>
        </p:txBody>
      </p:sp>
      <p:sp>
        <p:nvSpPr>
          <p:cNvPr id="41988" name="3 CuadroTexto"/>
          <p:cNvSpPr txBox="1">
            <a:spLocks noChangeArrowheads="1"/>
          </p:cNvSpPr>
          <p:nvPr/>
        </p:nvSpPr>
        <p:spPr bwMode="auto">
          <a:xfrm>
            <a:off x="827088" y="1628775"/>
            <a:ext cx="4033837" cy="335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sz="3600" b="1">
                <a:latin typeface="Constantia" pitchFamily="18" charset="0"/>
              </a:rPr>
              <a:t>Conformación:</a:t>
            </a:r>
          </a:p>
          <a:p>
            <a:pPr lvl="1"/>
            <a:r>
              <a:rPr lang="es-MX" sz="2000" b="1">
                <a:latin typeface="Constantia" pitchFamily="18" charset="0"/>
              </a:rPr>
              <a:t>1.-Cardias</a:t>
            </a:r>
          </a:p>
          <a:p>
            <a:pPr lvl="1"/>
            <a:r>
              <a:rPr lang="es-MX" sz="2000" b="1">
                <a:latin typeface="Constantia" pitchFamily="18" charset="0"/>
              </a:rPr>
              <a:t>2.-Fundus o fondo gástrico</a:t>
            </a:r>
          </a:p>
          <a:p>
            <a:pPr lvl="1"/>
            <a:r>
              <a:rPr lang="es-MX" sz="2000" b="1">
                <a:latin typeface="Constantia" pitchFamily="18" charset="0"/>
              </a:rPr>
              <a:t>3.-Cuerpo</a:t>
            </a:r>
          </a:p>
          <a:p>
            <a:pPr lvl="1"/>
            <a:r>
              <a:rPr lang="es-MX" sz="2000" b="1">
                <a:latin typeface="Constantia" pitchFamily="18" charset="0"/>
              </a:rPr>
              <a:t>4.-Porción pilórica</a:t>
            </a:r>
          </a:p>
          <a:p>
            <a:pPr lvl="2"/>
            <a:r>
              <a:rPr lang="es-MX" sz="2000" b="1">
                <a:latin typeface="Constantia" pitchFamily="18" charset="0"/>
              </a:rPr>
              <a:t>a.- Antro pilórico </a:t>
            </a:r>
          </a:p>
          <a:p>
            <a:pPr lvl="2"/>
            <a:r>
              <a:rPr lang="es-MX" sz="2000" b="1">
                <a:latin typeface="Constantia" pitchFamily="18" charset="0"/>
              </a:rPr>
              <a:t>b.- Conducto pilórico</a:t>
            </a:r>
          </a:p>
          <a:p>
            <a:pPr lvl="2"/>
            <a:r>
              <a:rPr lang="es-MX" sz="2000" b="1">
                <a:latin typeface="Constantia" pitchFamily="18" charset="0"/>
              </a:rPr>
              <a:t>c.- Píloro  </a:t>
            </a:r>
          </a:p>
          <a:p>
            <a:pPr lvl="1"/>
            <a:endParaRPr lang="es-GT" sz="3600" b="1">
              <a:latin typeface="Constantia" pitchFamily="18" charset="0"/>
            </a:endParaRPr>
          </a:p>
        </p:txBody>
      </p:sp>
      <p:sp>
        <p:nvSpPr>
          <p:cNvPr id="41989" name="3 CuadroTexto"/>
          <p:cNvSpPr txBox="1">
            <a:spLocks noChangeArrowheads="1"/>
          </p:cNvSpPr>
          <p:nvPr/>
        </p:nvSpPr>
        <p:spPr bwMode="auto">
          <a:xfrm>
            <a:off x="5867400" y="962025"/>
            <a:ext cx="649288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>
                <a:solidFill>
                  <a:srgbClr val="FF0000"/>
                </a:solidFill>
                <a:latin typeface="Tahoma" charset="0"/>
              </a:rPr>
              <a:t>-2-</a:t>
            </a:r>
          </a:p>
        </p:txBody>
      </p:sp>
      <p:sp>
        <p:nvSpPr>
          <p:cNvPr id="41990" name="4 CuadroTexto"/>
          <p:cNvSpPr txBox="1">
            <a:spLocks noChangeArrowheads="1"/>
          </p:cNvSpPr>
          <p:nvPr/>
        </p:nvSpPr>
        <p:spPr bwMode="auto">
          <a:xfrm>
            <a:off x="5678488" y="3429000"/>
            <a:ext cx="6477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>
                <a:solidFill>
                  <a:srgbClr val="FF0000"/>
                </a:solidFill>
                <a:latin typeface="Tahoma" charset="0"/>
              </a:rPr>
              <a:t>-3-</a:t>
            </a:r>
          </a:p>
        </p:txBody>
      </p:sp>
      <p:sp>
        <p:nvSpPr>
          <p:cNvPr id="41991" name="1 CuadroTexto"/>
          <p:cNvSpPr txBox="1">
            <a:spLocks noChangeArrowheads="1"/>
          </p:cNvSpPr>
          <p:nvPr/>
        </p:nvSpPr>
        <p:spPr bwMode="auto">
          <a:xfrm>
            <a:off x="3132138" y="5300663"/>
            <a:ext cx="6477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>
                <a:solidFill>
                  <a:srgbClr val="FF0000"/>
                </a:solidFill>
                <a:latin typeface="Tahoma" charset="0"/>
              </a:rPr>
              <a:t>-4-</a:t>
            </a:r>
          </a:p>
        </p:txBody>
      </p:sp>
      <p:sp>
        <p:nvSpPr>
          <p:cNvPr id="41992" name="3 CuadroTexto"/>
          <p:cNvSpPr txBox="1">
            <a:spLocks noChangeArrowheads="1"/>
          </p:cNvSpPr>
          <p:nvPr/>
        </p:nvSpPr>
        <p:spPr bwMode="auto">
          <a:xfrm>
            <a:off x="3752850" y="5984875"/>
            <a:ext cx="6477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>
                <a:solidFill>
                  <a:srgbClr val="FF0000"/>
                </a:solidFill>
                <a:latin typeface="Tahoma" charset="0"/>
              </a:rPr>
              <a:t>-</a:t>
            </a:r>
            <a:r>
              <a:rPr lang="es-ES" sz="2800">
                <a:solidFill>
                  <a:srgbClr val="002060"/>
                </a:solidFill>
                <a:latin typeface="Tahoma" charset="0"/>
              </a:rPr>
              <a:t>a</a:t>
            </a:r>
            <a:r>
              <a:rPr lang="es-ES" sz="2800">
                <a:solidFill>
                  <a:srgbClr val="FF0000"/>
                </a:solidFill>
                <a:latin typeface="Tahoma" charset="0"/>
              </a:rPr>
              <a:t>-</a:t>
            </a:r>
          </a:p>
        </p:txBody>
      </p:sp>
      <p:sp>
        <p:nvSpPr>
          <p:cNvPr id="41993" name="4 CuadroTexto"/>
          <p:cNvSpPr txBox="1">
            <a:spLocks noChangeArrowheads="1"/>
          </p:cNvSpPr>
          <p:nvPr/>
        </p:nvSpPr>
        <p:spPr bwMode="auto">
          <a:xfrm>
            <a:off x="2944813" y="4652963"/>
            <a:ext cx="6477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>
                <a:solidFill>
                  <a:srgbClr val="FF0000"/>
                </a:solidFill>
                <a:latin typeface="Tahoma" charset="0"/>
              </a:rPr>
              <a:t>-</a:t>
            </a:r>
            <a:r>
              <a:rPr lang="es-ES" sz="2800">
                <a:solidFill>
                  <a:srgbClr val="002060"/>
                </a:solidFill>
                <a:latin typeface="Tahoma" charset="0"/>
              </a:rPr>
              <a:t>b</a:t>
            </a:r>
            <a:r>
              <a:rPr lang="es-ES" sz="2800">
                <a:solidFill>
                  <a:srgbClr val="FF0000"/>
                </a:solidFill>
                <a:latin typeface="Tahoma" charset="0"/>
              </a:rPr>
              <a:t>-</a:t>
            </a:r>
          </a:p>
        </p:txBody>
      </p:sp>
      <p:sp>
        <p:nvSpPr>
          <p:cNvPr id="41994" name="5 CuadroTexto"/>
          <p:cNvSpPr txBox="1">
            <a:spLocks noChangeArrowheads="1"/>
          </p:cNvSpPr>
          <p:nvPr/>
        </p:nvSpPr>
        <p:spPr bwMode="auto">
          <a:xfrm>
            <a:off x="2484438" y="5181600"/>
            <a:ext cx="6477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>
                <a:solidFill>
                  <a:srgbClr val="FF0000"/>
                </a:solidFill>
                <a:latin typeface="Tahoma" charset="0"/>
              </a:rPr>
              <a:t>-</a:t>
            </a:r>
            <a:r>
              <a:rPr lang="es-ES" sz="2800">
                <a:solidFill>
                  <a:srgbClr val="002060"/>
                </a:solidFill>
                <a:latin typeface="Tahoma" charset="0"/>
              </a:rPr>
              <a:t>c</a:t>
            </a:r>
            <a:r>
              <a:rPr lang="es-ES" sz="2800">
                <a:solidFill>
                  <a:srgbClr val="FF0000"/>
                </a:solidFill>
                <a:latin typeface="Tahoma" charset="0"/>
              </a:rPr>
              <a:t>-</a:t>
            </a:r>
          </a:p>
        </p:txBody>
      </p:sp>
      <p:sp>
        <p:nvSpPr>
          <p:cNvPr id="13" name="1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2" cstate="print"/>
          <a:srcRect l="16925" t="29840" r="49055" b="10941"/>
          <a:stretch>
            <a:fillRect/>
          </a:stretch>
        </p:blipFill>
        <p:spPr bwMode="auto">
          <a:xfrm>
            <a:off x="2051050" y="0"/>
            <a:ext cx="5257800" cy="686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Llamada rectangular"/>
          <p:cNvSpPr/>
          <p:nvPr/>
        </p:nvSpPr>
        <p:spPr>
          <a:xfrm>
            <a:off x="107950" y="765175"/>
            <a:ext cx="3240088" cy="1150938"/>
          </a:xfrm>
          <a:prstGeom prst="wedge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GT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Dr. Osman Leiva</a:t>
            </a:r>
          </a:p>
        </p:txBody>
      </p:sp>
      <p:sp>
        <p:nvSpPr>
          <p:cNvPr id="43013" name="3 CuadroTexto"/>
          <p:cNvSpPr txBox="1">
            <a:spLocks noChangeArrowheads="1"/>
          </p:cNvSpPr>
          <p:nvPr/>
        </p:nvSpPr>
        <p:spPr bwMode="auto">
          <a:xfrm>
            <a:off x="250825" y="908050"/>
            <a:ext cx="3313113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>
                <a:solidFill>
                  <a:srgbClr val="FFFF00"/>
                </a:solidFill>
              </a:rPr>
              <a:t>Repase la conformación del estómago</a:t>
            </a:r>
            <a:endParaRPr lang="es-GT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D:\DOCUMENTOS\MEDICINA\ANATOMIA\IMAGENES ANATOMICAS\Morre'13\figuras capitulo abdomen sin letras\Figure 2.36.jpg"/>
          <p:cNvPicPr>
            <a:picLocks noChangeAspect="1" noChangeArrowheads="1"/>
          </p:cNvPicPr>
          <p:nvPr/>
        </p:nvPicPr>
        <p:blipFill>
          <a:blip r:embed="rId2" cstate="print"/>
          <a:srcRect l="22878" r="21069" b="56326"/>
          <a:stretch>
            <a:fillRect/>
          </a:stretch>
        </p:blipFill>
        <p:spPr bwMode="auto">
          <a:xfrm>
            <a:off x="2051720" y="0"/>
            <a:ext cx="518457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5" name="1 CuadroTexto"/>
          <p:cNvSpPr txBox="1">
            <a:spLocks noChangeArrowheads="1"/>
          </p:cNvSpPr>
          <p:nvPr/>
        </p:nvSpPr>
        <p:spPr bwMode="auto">
          <a:xfrm>
            <a:off x="2987675" y="1125538"/>
            <a:ext cx="288925" cy="306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400" b="1">
                <a:solidFill>
                  <a:srgbClr val="FF0000"/>
                </a:solidFill>
                <a:latin typeface="Tahoma" charset="0"/>
              </a:rPr>
              <a:t>4</a:t>
            </a:r>
          </a:p>
        </p:txBody>
      </p:sp>
      <p:sp>
        <p:nvSpPr>
          <p:cNvPr id="44036" name="4 CuadroTexto"/>
          <p:cNvSpPr txBox="1">
            <a:spLocks noChangeArrowheads="1"/>
          </p:cNvSpPr>
          <p:nvPr/>
        </p:nvSpPr>
        <p:spPr bwMode="auto">
          <a:xfrm>
            <a:off x="2754313" y="1614488"/>
            <a:ext cx="2873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400" b="1">
                <a:solidFill>
                  <a:srgbClr val="FF0000"/>
                </a:solidFill>
                <a:latin typeface="Tahoma" charset="0"/>
              </a:rPr>
              <a:t>5</a:t>
            </a:r>
          </a:p>
        </p:txBody>
      </p:sp>
      <p:sp>
        <p:nvSpPr>
          <p:cNvPr id="44037" name="5 CuadroTexto"/>
          <p:cNvSpPr txBox="1">
            <a:spLocks noChangeArrowheads="1"/>
          </p:cNvSpPr>
          <p:nvPr/>
        </p:nvSpPr>
        <p:spPr bwMode="auto">
          <a:xfrm>
            <a:off x="2466975" y="2060575"/>
            <a:ext cx="28733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400" b="1">
                <a:solidFill>
                  <a:srgbClr val="FF0000"/>
                </a:solidFill>
                <a:latin typeface="Tahoma" charset="0"/>
              </a:rPr>
              <a:t>6</a:t>
            </a:r>
          </a:p>
        </p:txBody>
      </p:sp>
      <p:sp>
        <p:nvSpPr>
          <p:cNvPr id="44038" name="6 CuadroTexto"/>
          <p:cNvSpPr txBox="1">
            <a:spLocks noChangeArrowheads="1"/>
          </p:cNvSpPr>
          <p:nvPr/>
        </p:nvSpPr>
        <p:spPr bwMode="auto">
          <a:xfrm>
            <a:off x="2368550" y="2587625"/>
            <a:ext cx="28733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400" b="1">
                <a:solidFill>
                  <a:srgbClr val="FF0000"/>
                </a:solidFill>
                <a:latin typeface="Tahoma" charset="0"/>
              </a:rPr>
              <a:t>7</a:t>
            </a:r>
          </a:p>
        </p:txBody>
      </p:sp>
      <p:sp>
        <p:nvSpPr>
          <p:cNvPr id="44039" name="7 CuadroTexto"/>
          <p:cNvSpPr txBox="1">
            <a:spLocks noChangeArrowheads="1"/>
          </p:cNvSpPr>
          <p:nvPr/>
        </p:nvSpPr>
        <p:spPr bwMode="auto">
          <a:xfrm>
            <a:off x="2322513" y="3068638"/>
            <a:ext cx="2873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400" b="1">
                <a:solidFill>
                  <a:srgbClr val="FF0000"/>
                </a:solidFill>
                <a:latin typeface="Tahoma" charset="0"/>
              </a:rPr>
              <a:t>8</a:t>
            </a:r>
          </a:p>
        </p:txBody>
      </p:sp>
      <p:sp>
        <p:nvSpPr>
          <p:cNvPr id="44040" name="8 CuadroTexto"/>
          <p:cNvSpPr txBox="1">
            <a:spLocks noChangeArrowheads="1"/>
          </p:cNvSpPr>
          <p:nvPr/>
        </p:nvSpPr>
        <p:spPr bwMode="auto">
          <a:xfrm>
            <a:off x="2365375" y="3716338"/>
            <a:ext cx="2889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400" b="1">
                <a:solidFill>
                  <a:srgbClr val="FF0000"/>
                </a:solidFill>
                <a:latin typeface="Tahoma" charset="0"/>
              </a:rPr>
              <a:t>9</a:t>
            </a:r>
          </a:p>
        </p:txBody>
      </p:sp>
      <p:sp>
        <p:nvSpPr>
          <p:cNvPr id="44041" name="9 CuadroTexto"/>
          <p:cNvSpPr txBox="1">
            <a:spLocks noChangeArrowheads="1"/>
          </p:cNvSpPr>
          <p:nvPr/>
        </p:nvSpPr>
        <p:spPr bwMode="auto">
          <a:xfrm>
            <a:off x="2290763" y="4149725"/>
            <a:ext cx="433387" cy="30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400" b="1">
                <a:solidFill>
                  <a:srgbClr val="FF0000"/>
                </a:solidFill>
                <a:latin typeface="Tahoma" charset="0"/>
              </a:rPr>
              <a:t>10</a:t>
            </a:r>
          </a:p>
        </p:txBody>
      </p:sp>
      <p:cxnSp>
        <p:nvCxnSpPr>
          <p:cNvPr id="4" name="3 Conector recto de flecha"/>
          <p:cNvCxnSpPr/>
          <p:nvPr/>
        </p:nvCxnSpPr>
        <p:spPr>
          <a:xfrm>
            <a:off x="4610100" y="1431925"/>
            <a:ext cx="0" cy="1636713"/>
          </a:xfrm>
          <a:prstGeom prst="straightConnector1">
            <a:avLst/>
          </a:prstGeom>
          <a:ln w="28575">
            <a:solidFill>
              <a:srgbClr val="000308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11 Conector recto de flecha"/>
          <p:cNvCxnSpPr/>
          <p:nvPr/>
        </p:nvCxnSpPr>
        <p:spPr>
          <a:xfrm>
            <a:off x="4610100" y="2214563"/>
            <a:ext cx="538163" cy="36512"/>
          </a:xfrm>
          <a:prstGeom prst="straightConnector1">
            <a:avLst/>
          </a:prstGeom>
          <a:ln w="28575">
            <a:solidFill>
              <a:srgbClr val="000308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045" name="13 CuadroTexto"/>
          <p:cNvSpPr txBox="1">
            <a:spLocks noChangeArrowheads="1"/>
          </p:cNvSpPr>
          <p:nvPr/>
        </p:nvSpPr>
        <p:spPr bwMode="auto">
          <a:xfrm>
            <a:off x="7092107" y="2060575"/>
            <a:ext cx="2016397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b="1" dirty="0" smtClean="0">
                <a:solidFill>
                  <a:srgbClr val="002060"/>
                </a:solidFill>
                <a:latin typeface="Tahoma" charset="0"/>
              </a:rPr>
              <a:t>Vertebra T-11</a:t>
            </a:r>
          </a:p>
          <a:p>
            <a:r>
              <a:rPr lang="es-ES" b="1" dirty="0" smtClean="0">
                <a:solidFill>
                  <a:srgbClr val="002060"/>
                </a:solidFill>
                <a:latin typeface="Tahoma" charset="0"/>
              </a:rPr>
              <a:t>6to cartílago costal izquierdo</a:t>
            </a:r>
            <a:endParaRPr lang="es-ES" b="1" dirty="0">
              <a:solidFill>
                <a:srgbClr val="002060"/>
              </a:solidFill>
              <a:latin typeface="Tahoma" charset="0"/>
            </a:endParaRPr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Dr. Osman Leiva</a:t>
            </a:r>
          </a:p>
        </p:txBody>
      </p:sp>
      <p:sp>
        <p:nvSpPr>
          <p:cNvPr id="15" name="14 CuadroTexto"/>
          <p:cNvSpPr txBox="1"/>
          <p:nvPr/>
        </p:nvSpPr>
        <p:spPr>
          <a:xfrm>
            <a:off x="179512" y="1268760"/>
            <a:ext cx="19442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Situación del cardias en posición supina </a:t>
            </a:r>
            <a:endParaRPr lang="es-GT" dirty="0"/>
          </a:p>
        </p:txBody>
      </p:sp>
      <p:sp>
        <p:nvSpPr>
          <p:cNvPr id="16" name="15 CuadroTexto"/>
          <p:cNvSpPr txBox="1"/>
          <p:nvPr/>
        </p:nvSpPr>
        <p:spPr>
          <a:xfrm>
            <a:off x="5076056" y="1918573"/>
            <a:ext cx="7920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>
                <a:solidFill>
                  <a:srgbClr val="FFFF00"/>
                </a:solidFill>
              </a:rPr>
              <a:t>2-4 </a:t>
            </a:r>
            <a:r>
              <a:rPr lang="es-MX" dirty="0" err="1" smtClean="0">
                <a:solidFill>
                  <a:srgbClr val="FFFF00"/>
                </a:solidFill>
              </a:rPr>
              <a:t>cms.</a:t>
            </a:r>
            <a:endParaRPr lang="es-GT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D:\DOCUMENTOS\MEDICINA\ANATOMIA\IMAGENES ANATOMICAS\Morre'13\figuras capitulo abdomen sin letras\Figure 2.36.jpg"/>
          <p:cNvPicPr>
            <a:picLocks noChangeAspect="1" noChangeArrowheads="1"/>
          </p:cNvPicPr>
          <p:nvPr/>
        </p:nvPicPr>
        <p:blipFill>
          <a:blip r:embed="rId2" cstate="print"/>
          <a:srcRect l="22878" r="21069" b="56326"/>
          <a:stretch>
            <a:fillRect/>
          </a:stretch>
        </p:blipFill>
        <p:spPr bwMode="auto">
          <a:xfrm>
            <a:off x="2051050" y="0"/>
            <a:ext cx="5116513" cy="688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59" name="1 CuadroTexto"/>
          <p:cNvSpPr txBox="1">
            <a:spLocks noChangeArrowheads="1"/>
          </p:cNvSpPr>
          <p:nvPr/>
        </p:nvSpPr>
        <p:spPr bwMode="auto">
          <a:xfrm>
            <a:off x="2987675" y="1125538"/>
            <a:ext cx="288925" cy="306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400" b="1">
                <a:solidFill>
                  <a:srgbClr val="FF0000"/>
                </a:solidFill>
                <a:latin typeface="Tahoma" charset="0"/>
              </a:rPr>
              <a:t>4</a:t>
            </a:r>
          </a:p>
        </p:txBody>
      </p:sp>
      <p:sp>
        <p:nvSpPr>
          <p:cNvPr id="45060" name="4 CuadroTexto"/>
          <p:cNvSpPr txBox="1">
            <a:spLocks noChangeArrowheads="1"/>
          </p:cNvSpPr>
          <p:nvPr/>
        </p:nvSpPr>
        <p:spPr bwMode="auto">
          <a:xfrm>
            <a:off x="2754313" y="1614488"/>
            <a:ext cx="2873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400" b="1">
                <a:solidFill>
                  <a:srgbClr val="FF0000"/>
                </a:solidFill>
                <a:latin typeface="Tahoma" charset="0"/>
              </a:rPr>
              <a:t>5</a:t>
            </a:r>
          </a:p>
        </p:txBody>
      </p:sp>
      <p:sp>
        <p:nvSpPr>
          <p:cNvPr id="45061" name="5 CuadroTexto"/>
          <p:cNvSpPr txBox="1">
            <a:spLocks noChangeArrowheads="1"/>
          </p:cNvSpPr>
          <p:nvPr/>
        </p:nvSpPr>
        <p:spPr bwMode="auto">
          <a:xfrm>
            <a:off x="2466975" y="2060575"/>
            <a:ext cx="28733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400" b="1">
                <a:solidFill>
                  <a:srgbClr val="FF0000"/>
                </a:solidFill>
                <a:latin typeface="Tahoma" charset="0"/>
              </a:rPr>
              <a:t>6</a:t>
            </a:r>
          </a:p>
        </p:txBody>
      </p:sp>
      <p:sp>
        <p:nvSpPr>
          <p:cNvPr id="45062" name="6 CuadroTexto"/>
          <p:cNvSpPr txBox="1">
            <a:spLocks noChangeArrowheads="1"/>
          </p:cNvSpPr>
          <p:nvPr/>
        </p:nvSpPr>
        <p:spPr bwMode="auto">
          <a:xfrm>
            <a:off x="2368550" y="2587625"/>
            <a:ext cx="28733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400" b="1">
                <a:solidFill>
                  <a:srgbClr val="FF0000"/>
                </a:solidFill>
                <a:latin typeface="Tahoma" charset="0"/>
              </a:rPr>
              <a:t>7</a:t>
            </a:r>
          </a:p>
        </p:txBody>
      </p:sp>
      <p:sp>
        <p:nvSpPr>
          <p:cNvPr id="45063" name="7 CuadroTexto"/>
          <p:cNvSpPr txBox="1">
            <a:spLocks noChangeArrowheads="1"/>
          </p:cNvSpPr>
          <p:nvPr/>
        </p:nvSpPr>
        <p:spPr bwMode="auto">
          <a:xfrm>
            <a:off x="2322513" y="3068638"/>
            <a:ext cx="2873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400" b="1">
                <a:solidFill>
                  <a:srgbClr val="FF0000"/>
                </a:solidFill>
                <a:latin typeface="Tahoma" charset="0"/>
              </a:rPr>
              <a:t>8</a:t>
            </a:r>
          </a:p>
        </p:txBody>
      </p:sp>
      <p:sp>
        <p:nvSpPr>
          <p:cNvPr id="45064" name="8 CuadroTexto"/>
          <p:cNvSpPr txBox="1">
            <a:spLocks noChangeArrowheads="1"/>
          </p:cNvSpPr>
          <p:nvPr/>
        </p:nvSpPr>
        <p:spPr bwMode="auto">
          <a:xfrm>
            <a:off x="2365375" y="3716338"/>
            <a:ext cx="2889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400" b="1">
                <a:solidFill>
                  <a:srgbClr val="FF0000"/>
                </a:solidFill>
                <a:latin typeface="Tahoma" charset="0"/>
              </a:rPr>
              <a:t>9</a:t>
            </a:r>
          </a:p>
        </p:txBody>
      </p:sp>
      <p:sp>
        <p:nvSpPr>
          <p:cNvPr id="45065" name="9 CuadroTexto"/>
          <p:cNvSpPr txBox="1">
            <a:spLocks noChangeArrowheads="1"/>
          </p:cNvSpPr>
          <p:nvPr/>
        </p:nvSpPr>
        <p:spPr bwMode="auto">
          <a:xfrm>
            <a:off x="2290763" y="4149725"/>
            <a:ext cx="433387" cy="30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400" b="1">
                <a:solidFill>
                  <a:srgbClr val="FF0000"/>
                </a:solidFill>
                <a:latin typeface="Tahoma" charset="0"/>
              </a:rPr>
              <a:t>10</a:t>
            </a:r>
          </a:p>
        </p:txBody>
      </p:sp>
      <p:cxnSp>
        <p:nvCxnSpPr>
          <p:cNvPr id="14" name="13 Conector recto de flecha"/>
          <p:cNvCxnSpPr/>
          <p:nvPr/>
        </p:nvCxnSpPr>
        <p:spPr>
          <a:xfrm flipH="1">
            <a:off x="6228184" y="0"/>
            <a:ext cx="1" cy="5301208"/>
          </a:xfrm>
          <a:prstGeom prst="straightConnector1">
            <a:avLst/>
          </a:prstGeom>
          <a:ln w="381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068" name="14 CuadroTexto"/>
          <p:cNvSpPr txBox="1">
            <a:spLocks noChangeArrowheads="1"/>
          </p:cNvSpPr>
          <p:nvPr/>
        </p:nvSpPr>
        <p:spPr bwMode="auto">
          <a:xfrm>
            <a:off x="6227763" y="981075"/>
            <a:ext cx="8651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rgbClr val="002060"/>
                </a:solidFill>
                <a:latin typeface="Tahoma" charset="0"/>
              </a:rPr>
              <a:t>LMC</a:t>
            </a:r>
          </a:p>
        </p:txBody>
      </p:sp>
      <p:sp>
        <p:nvSpPr>
          <p:cNvPr id="13" name="1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Dr. Osman Leiva</a:t>
            </a:r>
          </a:p>
        </p:txBody>
      </p:sp>
      <p:sp>
        <p:nvSpPr>
          <p:cNvPr id="16" name="15 CuadroTexto"/>
          <p:cNvSpPr txBox="1"/>
          <p:nvPr/>
        </p:nvSpPr>
        <p:spPr>
          <a:xfrm>
            <a:off x="0" y="1124744"/>
            <a:ext cx="21957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Posición del Fundus gástrico</a:t>
            </a:r>
            <a:r>
              <a:rPr lang="es-GT" dirty="0" smtClean="0"/>
              <a:t> en </a:t>
            </a:r>
          </a:p>
          <a:p>
            <a:r>
              <a:rPr lang="es-MX" dirty="0" smtClean="0"/>
              <a:t>Posición supina</a:t>
            </a:r>
          </a:p>
        </p:txBody>
      </p:sp>
      <p:sp>
        <p:nvSpPr>
          <p:cNvPr id="19" name="18 CuadroTexto"/>
          <p:cNvSpPr txBox="1"/>
          <p:nvPr/>
        </p:nvSpPr>
        <p:spPr>
          <a:xfrm>
            <a:off x="7020272" y="1916832"/>
            <a:ext cx="21237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6ta costilla </a:t>
            </a:r>
          </a:p>
          <a:p>
            <a:r>
              <a:rPr lang="es-MX" dirty="0" smtClean="0"/>
              <a:t>Izquierda???????</a:t>
            </a:r>
            <a:endParaRPr lang="es-GT" dirty="0"/>
          </a:p>
        </p:txBody>
      </p:sp>
      <p:sp>
        <p:nvSpPr>
          <p:cNvPr id="20" name="19 CuadroTexto"/>
          <p:cNvSpPr txBox="1"/>
          <p:nvPr/>
        </p:nvSpPr>
        <p:spPr>
          <a:xfrm>
            <a:off x="5724128" y="1753071"/>
            <a:ext cx="5760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400" dirty="0" smtClean="0"/>
              <a:t>5ta</a:t>
            </a:r>
            <a:endParaRPr lang="es-GT" sz="1400" dirty="0"/>
          </a:p>
        </p:txBody>
      </p:sp>
      <p:sp>
        <p:nvSpPr>
          <p:cNvPr id="21" name="20 CuadroTexto"/>
          <p:cNvSpPr txBox="1"/>
          <p:nvPr/>
        </p:nvSpPr>
        <p:spPr>
          <a:xfrm>
            <a:off x="5868144" y="2257127"/>
            <a:ext cx="5760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400" dirty="0" smtClean="0"/>
              <a:t>6ta</a:t>
            </a:r>
            <a:endParaRPr lang="es-GT" sz="1400" dirty="0"/>
          </a:p>
        </p:txBody>
      </p:sp>
      <p:sp>
        <p:nvSpPr>
          <p:cNvPr id="22" name="21 CuadroTexto"/>
          <p:cNvSpPr txBox="1"/>
          <p:nvPr/>
        </p:nvSpPr>
        <p:spPr>
          <a:xfrm>
            <a:off x="6228184" y="2689175"/>
            <a:ext cx="5760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400" dirty="0"/>
              <a:t>7</a:t>
            </a:r>
            <a:r>
              <a:rPr lang="es-MX" sz="1400" dirty="0" smtClean="0"/>
              <a:t>ta</a:t>
            </a:r>
            <a:endParaRPr lang="es-GT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4 Imagen" descr="piloro.jpg"/>
          <p:cNvPicPr>
            <a:picLocks noChangeAspect="1"/>
          </p:cNvPicPr>
          <p:nvPr/>
        </p:nvPicPr>
        <p:blipFill>
          <a:blip r:embed="rId2" cstate="print"/>
          <a:srcRect b="12201"/>
          <a:stretch>
            <a:fillRect/>
          </a:stretch>
        </p:blipFill>
        <p:spPr bwMode="auto">
          <a:xfrm>
            <a:off x="14288" y="792163"/>
            <a:ext cx="9115425" cy="602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5477" name="Rectangle 5"/>
          <p:cNvSpPr>
            <a:spLocks noGrp="1" noChangeArrowheads="1"/>
          </p:cNvSpPr>
          <p:nvPr>
            <p:ph type="title"/>
          </p:nvPr>
        </p:nvSpPr>
        <p:spPr>
          <a:xfrm>
            <a:off x="468313" y="44450"/>
            <a:ext cx="8229600" cy="792163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MX" dirty="0" smtClean="0">
                <a:solidFill>
                  <a:srgbClr val="FF0000"/>
                </a:solidFill>
              </a:rPr>
              <a:t>Válvula duodeno pilórica</a:t>
            </a: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2" cstate="print"/>
          <a:srcRect l="8122" t="10806" r="41595" b="39728"/>
          <a:stretch>
            <a:fillRect/>
          </a:stretch>
        </p:blipFill>
        <p:spPr bwMode="auto">
          <a:xfrm>
            <a:off x="0" y="44450"/>
            <a:ext cx="9144000" cy="6746875"/>
          </a:xfrm>
          <a:prstGeom prst="rect">
            <a:avLst/>
          </a:prstGeom>
          <a:noFill/>
          <a:ln w="38100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49155" name="1 CuadroTexto"/>
          <p:cNvSpPr txBox="1">
            <a:spLocks noChangeArrowheads="1"/>
          </p:cNvSpPr>
          <p:nvPr/>
        </p:nvSpPr>
        <p:spPr bwMode="auto">
          <a:xfrm>
            <a:off x="2771775" y="4103688"/>
            <a:ext cx="136842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>
                <a:solidFill>
                  <a:srgbClr val="CCFF33"/>
                </a:solidFill>
                <a:latin typeface="Tahoma" charset="0"/>
              </a:rPr>
              <a:t>Quimo</a:t>
            </a:r>
          </a:p>
        </p:txBody>
      </p:sp>
      <p:cxnSp>
        <p:nvCxnSpPr>
          <p:cNvPr id="4" name="3 Conector recto de flecha"/>
          <p:cNvCxnSpPr/>
          <p:nvPr/>
        </p:nvCxnSpPr>
        <p:spPr>
          <a:xfrm flipH="1" flipV="1">
            <a:off x="2124075" y="4103688"/>
            <a:ext cx="792163" cy="261937"/>
          </a:xfrm>
          <a:prstGeom prst="straightConnector1">
            <a:avLst/>
          </a:prstGeom>
          <a:ln w="38100">
            <a:solidFill>
              <a:srgbClr val="000308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157" name="5 CuadroTexto"/>
          <p:cNvSpPr txBox="1">
            <a:spLocks noChangeArrowheads="1"/>
          </p:cNvSpPr>
          <p:nvPr/>
        </p:nvSpPr>
        <p:spPr bwMode="auto">
          <a:xfrm>
            <a:off x="5003800" y="4521200"/>
            <a:ext cx="252095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>
                <a:solidFill>
                  <a:srgbClr val="CCFF33"/>
                </a:solidFill>
                <a:latin typeface="Tahoma" charset="0"/>
              </a:rPr>
              <a:t>Peristaltismo gástrico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7"/>
          <p:cNvPicPr>
            <a:picLocks noChangeAspect="1" noChangeArrowheads="1"/>
          </p:cNvPicPr>
          <p:nvPr/>
        </p:nvPicPr>
        <p:blipFill>
          <a:blip r:embed="rId2" cstate="print"/>
          <a:srcRect l="38754" t="16360" r="15472" b="23595"/>
          <a:stretch>
            <a:fillRect/>
          </a:stretch>
        </p:blipFill>
        <p:spPr bwMode="auto">
          <a:xfrm>
            <a:off x="1535113" y="0"/>
            <a:ext cx="60610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79" name="7 CuadroTexto"/>
          <p:cNvSpPr txBox="1">
            <a:spLocks noChangeArrowheads="1"/>
          </p:cNvSpPr>
          <p:nvPr/>
        </p:nvSpPr>
        <p:spPr bwMode="auto">
          <a:xfrm>
            <a:off x="3192463" y="3860800"/>
            <a:ext cx="863600" cy="708025"/>
          </a:xfrm>
          <a:prstGeom prst="rect">
            <a:avLst/>
          </a:prstGeom>
          <a:noFill/>
          <a:ln w="9525">
            <a:solidFill>
              <a:srgbClr val="AEF755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>
                <a:solidFill>
                  <a:srgbClr val="00B0F0"/>
                </a:solidFill>
                <a:latin typeface="Tahoma" charset="0"/>
              </a:rPr>
              <a:t>1.25 cm.</a:t>
            </a:r>
          </a:p>
        </p:txBody>
      </p:sp>
      <p:cxnSp>
        <p:nvCxnSpPr>
          <p:cNvPr id="10" name="9 Conector recto de flecha"/>
          <p:cNvCxnSpPr/>
          <p:nvPr/>
        </p:nvCxnSpPr>
        <p:spPr>
          <a:xfrm flipH="1">
            <a:off x="4067175" y="4005263"/>
            <a:ext cx="409575" cy="0"/>
          </a:xfrm>
          <a:prstGeom prst="straightConnector1">
            <a:avLst/>
          </a:prstGeom>
          <a:ln w="381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11 Conector recto"/>
          <p:cNvCxnSpPr/>
          <p:nvPr/>
        </p:nvCxnSpPr>
        <p:spPr>
          <a:xfrm>
            <a:off x="4427538" y="908050"/>
            <a:ext cx="0" cy="5473700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13 Conector recto"/>
          <p:cNvCxnSpPr/>
          <p:nvPr/>
        </p:nvCxnSpPr>
        <p:spPr>
          <a:xfrm>
            <a:off x="3132138" y="3860800"/>
            <a:ext cx="2519362" cy="0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Dr. Osman Leiva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6228184" y="3430741"/>
            <a:ext cx="1656184" cy="646331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MX" dirty="0" smtClean="0">
                <a:solidFill>
                  <a:srgbClr val="002060"/>
                </a:solidFill>
              </a:rPr>
              <a:t>Plano transpilorico</a:t>
            </a:r>
            <a:endParaRPr lang="es-GT" dirty="0">
              <a:solidFill>
                <a:srgbClr val="002060"/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323528" y="1412776"/>
            <a:ext cx="1368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Situación del </a:t>
            </a:r>
            <a:r>
              <a:rPr lang="es-MX" dirty="0" err="1" smtClean="0"/>
              <a:t>piloro</a:t>
            </a:r>
            <a:r>
              <a:rPr lang="es-MX" dirty="0" smtClean="0"/>
              <a:t> </a:t>
            </a:r>
            <a:endParaRPr lang="es-G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163614" y="6356350"/>
            <a:ext cx="3352800" cy="365125"/>
          </a:xfrm>
        </p:spPr>
        <p:txBody>
          <a:bodyPr/>
          <a:lstStyle/>
          <a:p>
            <a:pPr>
              <a:defRPr/>
            </a:pPr>
            <a:r>
              <a:rPr lang="es-MX" smtClean="0"/>
              <a:t>Dr. Osman Leiva</a:t>
            </a:r>
            <a:endParaRPr lang="es-MX"/>
          </a:p>
        </p:txBody>
      </p:sp>
      <p:pic>
        <p:nvPicPr>
          <p:cNvPr id="3" name="Picture 2" descr="D:\DOCUMENTOS\MEDICINA\ANATOMIA\IMAGENES ANATOMICAS\Morre'13\figuras capitulo abdomen sin letras\Figure 2.36.jpg"/>
          <p:cNvPicPr>
            <a:picLocks noChangeAspect="1" noChangeArrowheads="1"/>
          </p:cNvPicPr>
          <p:nvPr/>
        </p:nvPicPr>
        <p:blipFill>
          <a:blip r:embed="rId2" cstate="print"/>
          <a:srcRect l="22878" r="21069" b="56326"/>
          <a:stretch>
            <a:fillRect/>
          </a:stretch>
        </p:blipFill>
        <p:spPr bwMode="auto">
          <a:xfrm>
            <a:off x="1547664" y="0"/>
            <a:ext cx="5116513" cy="688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" name="4 Conector recto"/>
          <p:cNvCxnSpPr/>
          <p:nvPr/>
        </p:nvCxnSpPr>
        <p:spPr>
          <a:xfrm flipV="1">
            <a:off x="1259632" y="3429000"/>
            <a:ext cx="5617294" cy="11113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6 Conector recto"/>
          <p:cNvCxnSpPr/>
          <p:nvPr/>
        </p:nvCxnSpPr>
        <p:spPr>
          <a:xfrm>
            <a:off x="3996606" y="0"/>
            <a:ext cx="0" cy="68580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9 Rectángulo"/>
          <p:cNvSpPr/>
          <p:nvPr/>
        </p:nvSpPr>
        <p:spPr>
          <a:xfrm>
            <a:off x="6588224" y="2610778"/>
            <a:ext cx="2492990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dirty="0" smtClean="0">
                <a:solidFill>
                  <a:srgbClr val="002060"/>
                </a:solidFill>
              </a:rPr>
              <a:t>Plano </a:t>
            </a:r>
          </a:p>
          <a:p>
            <a:pPr algn="ctr"/>
            <a:r>
              <a:rPr lang="es-MX" dirty="0" smtClean="0">
                <a:solidFill>
                  <a:srgbClr val="002060"/>
                </a:solidFill>
              </a:rPr>
              <a:t>Transpilorico </a:t>
            </a:r>
          </a:p>
          <a:p>
            <a:pPr algn="ctr"/>
            <a:r>
              <a:rPr lang="es-MX" dirty="0" smtClean="0">
                <a:solidFill>
                  <a:srgbClr val="002060"/>
                </a:solidFill>
              </a:rPr>
              <a:t>8vos cartílagos </a:t>
            </a:r>
          </a:p>
          <a:p>
            <a:pPr algn="ctr"/>
            <a:r>
              <a:rPr lang="es-MX" dirty="0" smtClean="0">
                <a:solidFill>
                  <a:srgbClr val="002060"/>
                </a:solidFill>
              </a:rPr>
              <a:t>Costales y L1 pero en </a:t>
            </a:r>
          </a:p>
          <a:p>
            <a:pPr algn="ctr"/>
            <a:r>
              <a:rPr lang="es-MX" dirty="0" smtClean="0">
                <a:solidFill>
                  <a:srgbClr val="002060"/>
                </a:solidFill>
              </a:rPr>
              <a:t>Posición erecta ésta </a:t>
            </a:r>
          </a:p>
          <a:p>
            <a:pPr algn="ctr"/>
            <a:r>
              <a:rPr lang="es-MX" dirty="0" smtClean="0">
                <a:solidFill>
                  <a:srgbClr val="002060"/>
                </a:solidFill>
              </a:rPr>
              <a:t>Oscila entre L2-L4</a:t>
            </a:r>
            <a:endParaRPr lang="es-GT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2" cstate="print"/>
          <a:srcRect l="12201" t="29840" r="47165" b="10941"/>
          <a:stretch>
            <a:fillRect/>
          </a:stretch>
        </p:blipFill>
        <p:spPr bwMode="auto">
          <a:xfrm>
            <a:off x="1465263" y="0"/>
            <a:ext cx="62753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Dr. Osman Leiva</a:t>
            </a:r>
          </a:p>
        </p:txBody>
      </p:sp>
      <p:sp>
        <p:nvSpPr>
          <p:cNvPr id="51204" name="4 CuadroTexto"/>
          <p:cNvSpPr txBox="1">
            <a:spLocks noChangeArrowheads="1"/>
          </p:cNvSpPr>
          <p:nvPr/>
        </p:nvSpPr>
        <p:spPr bwMode="auto">
          <a:xfrm>
            <a:off x="1476375" y="1557338"/>
            <a:ext cx="2951163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MX" sz="3200">
                <a:solidFill>
                  <a:srgbClr val="FF0000"/>
                </a:solidFill>
              </a:rPr>
              <a:t>Configuración</a:t>
            </a:r>
          </a:p>
          <a:p>
            <a:pPr lvl="1">
              <a:buFont typeface="Arial" charset="0"/>
              <a:buChar char="•"/>
            </a:pPr>
            <a:r>
              <a:rPr lang="es-MX" sz="2000">
                <a:solidFill>
                  <a:srgbClr val="FF0000"/>
                </a:solidFill>
              </a:rPr>
              <a:t>Curvatura menor</a:t>
            </a:r>
          </a:p>
          <a:p>
            <a:pPr lvl="1">
              <a:buFont typeface="Arial" charset="0"/>
              <a:buChar char="•"/>
            </a:pPr>
            <a:r>
              <a:rPr lang="es-MX" sz="2000">
                <a:solidFill>
                  <a:srgbClr val="FF0000"/>
                </a:solidFill>
              </a:rPr>
              <a:t>Curvatura mayor</a:t>
            </a:r>
          </a:p>
          <a:p>
            <a:pPr lvl="1">
              <a:buFont typeface="Arial" charset="0"/>
              <a:buChar char="•"/>
            </a:pPr>
            <a:r>
              <a:rPr lang="es-MX" sz="2000">
                <a:solidFill>
                  <a:srgbClr val="FF0000"/>
                </a:solidFill>
              </a:rPr>
              <a:t>Cara anterior</a:t>
            </a:r>
          </a:p>
          <a:p>
            <a:pPr lvl="1">
              <a:buFont typeface="Arial" charset="0"/>
              <a:buChar char="•"/>
            </a:pPr>
            <a:r>
              <a:rPr lang="es-MX" sz="2000">
                <a:solidFill>
                  <a:srgbClr val="FF0000"/>
                </a:solidFill>
              </a:rPr>
              <a:t>Cara posterior </a:t>
            </a:r>
          </a:p>
          <a:p>
            <a:pPr lvl="1"/>
            <a:r>
              <a:rPr lang="es-MX" sz="3200">
                <a:solidFill>
                  <a:srgbClr val="FF0000"/>
                </a:solidFill>
              </a:rPr>
              <a:t> </a:t>
            </a:r>
            <a:endParaRPr lang="es-GT" sz="3200">
              <a:solidFill>
                <a:srgbClr val="FF0000"/>
              </a:solidFill>
            </a:endParaRPr>
          </a:p>
        </p:txBody>
      </p:sp>
      <p:cxnSp>
        <p:nvCxnSpPr>
          <p:cNvPr id="7" name="6 Conector recto de flecha"/>
          <p:cNvCxnSpPr/>
          <p:nvPr/>
        </p:nvCxnSpPr>
        <p:spPr>
          <a:xfrm>
            <a:off x="3563938" y="3716338"/>
            <a:ext cx="1152525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8 Conector recto de flecha"/>
          <p:cNvCxnSpPr/>
          <p:nvPr/>
        </p:nvCxnSpPr>
        <p:spPr>
          <a:xfrm flipH="1">
            <a:off x="7380288" y="3860800"/>
            <a:ext cx="10795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9 Estrella de 5 puntas"/>
          <p:cNvSpPr/>
          <p:nvPr/>
        </p:nvSpPr>
        <p:spPr>
          <a:xfrm>
            <a:off x="5795963" y="3716338"/>
            <a:ext cx="360362" cy="28892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G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D:\DOCUMENTOS\MEDICINA\ANATOMIA\IMAGENES ANATOMICAS\Morre'13\figuras capitulo abdomen sin letras\Figure 2.37.jpg"/>
          <p:cNvPicPr>
            <a:picLocks noChangeAspect="1" noChangeArrowheads="1"/>
          </p:cNvPicPr>
          <p:nvPr/>
        </p:nvPicPr>
        <p:blipFill>
          <a:blip r:embed="rId2" cstate="print"/>
          <a:srcRect t="70396" r="68582" b="5338"/>
          <a:stretch>
            <a:fillRect/>
          </a:stretch>
        </p:blipFill>
        <p:spPr bwMode="auto">
          <a:xfrm>
            <a:off x="69850" y="0"/>
            <a:ext cx="89662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" name="2 Conector recto de flecha"/>
          <p:cNvCxnSpPr/>
          <p:nvPr/>
        </p:nvCxnSpPr>
        <p:spPr>
          <a:xfrm>
            <a:off x="2897188" y="2744788"/>
            <a:ext cx="846137" cy="1116012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Dr. Osman Leiva</a:t>
            </a:r>
          </a:p>
        </p:txBody>
      </p:sp>
      <p:sp>
        <p:nvSpPr>
          <p:cNvPr id="52229" name="4 CuadroTexto"/>
          <p:cNvSpPr txBox="1">
            <a:spLocks noChangeArrowheads="1"/>
          </p:cNvSpPr>
          <p:nvPr/>
        </p:nvSpPr>
        <p:spPr bwMode="auto">
          <a:xfrm>
            <a:off x="1403350" y="1989138"/>
            <a:ext cx="18002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/>
              <a:t>Escotadura angular</a:t>
            </a:r>
            <a:endParaRPr lang="es-G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3"/>
          <p:cNvPicPr>
            <a:picLocks noChangeAspect="1" noChangeArrowheads="1"/>
          </p:cNvPicPr>
          <p:nvPr/>
        </p:nvPicPr>
        <p:blipFill>
          <a:blip r:embed="rId2" cstate="print"/>
          <a:srcRect l="9366" t="28580" r="39606" b="10941"/>
          <a:stretch>
            <a:fillRect/>
          </a:stretch>
        </p:blipFill>
        <p:spPr bwMode="auto">
          <a:xfrm>
            <a:off x="720725" y="0"/>
            <a:ext cx="7739063" cy="688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" name="4 Conector recto de flecha"/>
          <p:cNvCxnSpPr/>
          <p:nvPr/>
        </p:nvCxnSpPr>
        <p:spPr>
          <a:xfrm>
            <a:off x="3708400" y="2060575"/>
            <a:ext cx="719138" cy="10810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9" descr="Cover"/>
          <p:cNvPicPr>
            <a:picLocks noChangeAspect="1" noChangeArrowheads="1"/>
          </p:cNvPicPr>
          <p:nvPr/>
        </p:nvPicPr>
        <p:blipFill>
          <a:blip r:embed="rId2" cstate="print"/>
          <a:srcRect l="6689" t="9045" r="5617" b="13843"/>
          <a:stretch>
            <a:fillRect/>
          </a:stretch>
        </p:blipFill>
        <p:spPr bwMode="auto">
          <a:xfrm>
            <a:off x="720725" y="0"/>
            <a:ext cx="7812088" cy="686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Dr. Osman Leiva</a:t>
            </a:r>
          </a:p>
        </p:txBody>
      </p:sp>
      <p:sp>
        <p:nvSpPr>
          <p:cNvPr id="4" name="3 Llamada rectangular"/>
          <p:cNvSpPr/>
          <p:nvPr/>
        </p:nvSpPr>
        <p:spPr>
          <a:xfrm>
            <a:off x="0" y="0"/>
            <a:ext cx="3240088" cy="1150938"/>
          </a:xfrm>
          <a:prstGeom prst="wedge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MX" dirty="0">
                <a:solidFill>
                  <a:srgbClr val="FFFF00"/>
                </a:solidFill>
              </a:rPr>
              <a:t>Repase la configuración</a:t>
            </a:r>
            <a:endParaRPr lang="es-GT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D:\DOCUMENTOS\MEDICINA\ANATOMIA\IMAGENES ANATOMICAS\Morre'13\figuras capitulo abdomen sin letras\Figure 2.36.jpg"/>
          <p:cNvPicPr>
            <a:picLocks noChangeAspect="1" noChangeArrowheads="1"/>
          </p:cNvPicPr>
          <p:nvPr/>
        </p:nvPicPr>
        <p:blipFill>
          <a:blip r:embed="rId2" cstate="print"/>
          <a:srcRect l="22878" r="21069" b="56326"/>
          <a:stretch>
            <a:fillRect/>
          </a:stretch>
        </p:blipFill>
        <p:spPr bwMode="auto">
          <a:xfrm>
            <a:off x="2051050" y="-26988"/>
            <a:ext cx="5116513" cy="6835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299" name="1 CuadroTexto"/>
          <p:cNvSpPr txBox="1">
            <a:spLocks noChangeArrowheads="1"/>
          </p:cNvSpPr>
          <p:nvPr/>
        </p:nvSpPr>
        <p:spPr bwMode="auto">
          <a:xfrm>
            <a:off x="2987675" y="1125538"/>
            <a:ext cx="288925" cy="306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400" b="1">
                <a:solidFill>
                  <a:srgbClr val="FF0000"/>
                </a:solidFill>
                <a:latin typeface="Tahoma" charset="0"/>
              </a:rPr>
              <a:t>4</a:t>
            </a:r>
          </a:p>
        </p:txBody>
      </p:sp>
      <p:sp>
        <p:nvSpPr>
          <p:cNvPr id="55300" name="4 CuadroTexto"/>
          <p:cNvSpPr txBox="1">
            <a:spLocks noChangeArrowheads="1"/>
          </p:cNvSpPr>
          <p:nvPr/>
        </p:nvSpPr>
        <p:spPr bwMode="auto">
          <a:xfrm>
            <a:off x="2754313" y="1614488"/>
            <a:ext cx="2873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400" b="1">
                <a:solidFill>
                  <a:srgbClr val="FF0000"/>
                </a:solidFill>
                <a:latin typeface="Tahoma" charset="0"/>
              </a:rPr>
              <a:t>5</a:t>
            </a:r>
          </a:p>
        </p:txBody>
      </p:sp>
      <p:sp>
        <p:nvSpPr>
          <p:cNvPr id="55301" name="5 CuadroTexto"/>
          <p:cNvSpPr txBox="1">
            <a:spLocks noChangeArrowheads="1"/>
          </p:cNvSpPr>
          <p:nvPr/>
        </p:nvSpPr>
        <p:spPr bwMode="auto">
          <a:xfrm>
            <a:off x="2466975" y="2060575"/>
            <a:ext cx="28733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400" b="1">
                <a:solidFill>
                  <a:srgbClr val="FF0000"/>
                </a:solidFill>
                <a:latin typeface="Tahoma" charset="0"/>
              </a:rPr>
              <a:t>6</a:t>
            </a:r>
          </a:p>
        </p:txBody>
      </p:sp>
      <p:sp>
        <p:nvSpPr>
          <p:cNvPr id="55302" name="6 CuadroTexto"/>
          <p:cNvSpPr txBox="1">
            <a:spLocks noChangeArrowheads="1"/>
          </p:cNvSpPr>
          <p:nvPr/>
        </p:nvSpPr>
        <p:spPr bwMode="auto">
          <a:xfrm>
            <a:off x="2368550" y="2587625"/>
            <a:ext cx="28733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400" b="1">
                <a:solidFill>
                  <a:srgbClr val="FF0000"/>
                </a:solidFill>
                <a:latin typeface="Tahoma" charset="0"/>
              </a:rPr>
              <a:t>7</a:t>
            </a:r>
          </a:p>
        </p:txBody>
      </p:sp>
      <p:sp>
        <p:nvSpPr>
          <p:cNvPr id="55303" name="7 CuadroTexto"/>
          <p:cNvSpPr txBox="1">
            <a:spLocks noChangeArrowheads="1"/>
          </p:cNvSpPr>
          <p:nvPr/>
        </p:nvSpPr>
        <p:spPr bwMode="auto">
          <a:xfrm>
            <a:off x="2322513" y="3068638"/>
            <a:ext cx="2873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400" b="1">
                <a:solidFill>
                  <a:srgbClr val="FF0000"/>
                </a:solidFill>
                <a:latin typeface="Tahoma" charset="0"/>
              </a:rPr>
              <a:t>8</a:t>
            </a:r>
          </a:p>
        </p:txBody>
      </p:sp>
      <p:sp>
        <p:nvSpPr>
          <p:cNvPr id="55304" name="8 CuadroTexto"/>
          <p:cNvSpPr txBox="1">
            <a:spLocks noChangeArrowheads="1"/>
          </p:cNvSpPr>
          <p:nvPr/>
        </p:nvSpPr>
        <p:spPr bwMode="auto">
          <a:xfrm>
            <a:off x="2365375" y="3716338"/>
            <a:ext cx="2889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400" b="1">
                <a:solidFill>
                  <a:srgbClr val="FF0000"/>
                </a:solidFill>
                <a:latin typeface="Tahoma" charset="0"/>
              </a:rPr>
              <a:t>9</a:t>
            </a:r>
          </a:p>
        </p:txBody>
      </p:sp>
      <p:sp>
        <p:nvSpPr>
          <p:cNvPr id="55305" name="9 CuadroTexto"/>
          <p:cNvSpPr txBox="1">
            <a:spLocks noChangeArrowheads="1"/>
          </p:cNvSpPr>
          <p:nvPr/>
        </p:nvSpPr>
        <p:spPr bwMode="auto">
          <a:xfrm>
            <a:off x="2290763" y="4149725"/>
            <a:ext cx="433387" cy="30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400" b="1">
                <a:solidFill>
                  <a:srgbClr val="FF0000"/>
                </a:solidFill>
                <a:latin typeface="Tahoma" charset="0"/>
              </a:rPr>
              <a:t>10</a:t>
            </a:r>
          </a:p>
        </p:txBody>
      </p:sp>
      <p:cxnSp>
        <p:nvCxnSpPr>
          <p:cNvPr id="13" name="12 Conector recto de flecha"/>
          <p:cNvCxnSpPr/>
          <p:nvPr/>
        </p:nvCxnSpPr>
        <p:spPr>
          <a:xfrm>
            <a:off x="6180138" y="1550988"/>
            <a:ext cx="0" cy="3246437"/>
          </a:xfrm>
          <a:prstGeom prst="straightConnector1">
            <a:avLst/>
          </a:prstGeom>
          <a:ln w="381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11 Conector recto de flecha"/>
          <p:cNvCxnSpPr/>
          <p:nvPr/>
        </p:nvCxnSpPr>
        <p:spPr>
          <a:xfrm>
            <a:off x="5148263" y="2097088"/>
            <a:ext cx="1584325" cy="0"/>
          </a:xfrm>
          <a:prstGeom prst="straightConnector1">
            <a:avLst/>
          </a:prstGeom>
          <a:ln w="381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1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/>
          <p:cNvPicPr>
            <a:picLocks noChangeAspect="1" noChangeArrowheads="1"/>
          </p:cNvPicPr>
          <p:nvPr/>
        </p:nvPicPr>
        <p:blipFill>
          <a:blip r:embed="rId2" cstate="print"/>
          <a:srcRect l="13145" t="28580" r="45274" b="9682"/>
          <a:stretch>
            <a:fillRect/>
          </a:stretch>
        </p:blipFill>
        <p:spPr bwMode="auto">
          <a:xfrm>
            <a:off x="1509713" y="0"/>
            <a:ext cx="61579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323" name="1 CuadroTexto"/>
          <p:cNvSpPr txBox="1">
            <a:spLocks noChangeArrowheads="1"/>
          </p:cNvSpPr>
          <p:nvPr/>
        </p:nvSpPr>
        <p:spPr bwMode="auto">
          <a:xfrm>
            <a:off x="468313" y="1196975"/>
            <a:ext cx="395922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4000" b="1">
                <a:solidFill>
                  <a:srgbClr val="FF0000"/>
                </a:solidFill>
                <a:latin typeface="Tahoma" charset="0"/>
              </a:rPr>
              <a:t>Configuración Interna</a:t>
            </a: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3"/>
          <p:cNvPicPr>
            <a:picLocks noChangeAspect="1" noChangeArrowheads="1"/>
          </p:cNvPicPr>
          <p:nvPr/>
        </p:nvPicPr>
        <p:blipFill>
          <a:blip r:embed="rId2" cstate="print"/>
          <a:srcRect l="9366" t="28580" r="39606" b="10941"/>
          <a:stretch>
            <a:fillRect/>
          </a:stretch>
        </p:blipFill>
        <p:spPr bwMode="auto">
          <a:xfrm>
            <a:off x="720725" y="0"/>
            <a:ext cx="7739063" cy="688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347" name="2 CuadroTexto"/>
          <p:cNvSpPr txBox="1">
            <a:spLocks noChangeArrowheads="1"/>
          </p:cNvSpPr>
          <p:nvPr/>
        </p:nvSpPr>
        <p:spPr bwMode="auto">
          <a:xfrm>
            <a:off x="1259633" y="3113673"/>
            <a:ext cx="6480719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8000" dirty="0">
                <a:solidFill>
                  <a:srgbClr val="00B050"/>
                </a:solidFill>
                <a:latin typeface="Tahoma" charset="0"/>
              </a:rPr>
              <a:t>RELACIONES:</a:t>
            </a: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C:\Documents and Settings\cum usac\Mis documentos\Mis imágenes\fotos anatómicas\figuras de Moore\figuras capitulo abdomen sin letras\Figure 2.31.jpg"/>
          <p:cNvPicPr>
            <a:picLocks noChangeAspect="1" noChangeArrowheads="1"/>
          </p:cNvPicPr>
          <p:nvPr/>
        </p:nvPicPr>
        <p:blipFill>
          <a:blip r:embed="rId2" cstate="print"/>
          <a:srcRect l="11597" t="16133" r="51276" b="25826"/>
          <a:stretch>
            <a:fillRect/>
          </a:stretch>
        </p:blipFill>
        <p:spPr bwMode="auto">
          <a:xfrm>
            <a:off x="1709738" y="0"/>
            <a:ext cx="55991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371" name="1 CuadroTexto"/>
          <p:cNvSpPr txBox="1">
            <a:spLocks noChangeArrowheads="1"/>
          </p:cNvSpPr>
          <p:nvPr/>
        </p:nvSpPr>
        <p:spPr bwMode="auto">
          <a:xfrm>
            <a:off x="6372225" y="1412875"/>
            <a:ext cx="6477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>
                <a:solidFill>
                  <a:srgbClr val="FF0000"/>
                </a:solidFill>
                <a:latin typeface="Tahoma" charset="0"/>
              </a:rPr>
              <a:t>1</a:t>
            </a:r>
          </a:p>
        </p:txBody>
      </p:sp>
      <p:sp>
        <p:nvSpPr>
          <p:cNvPr id="58372" name="5 CuadroTexto"/>
          <p:cNvSpPr txBox="1">
            <a:spLocks noChangeArrowheads="1"/>
          </p:cNvSpPr>
          <p:nvPr/>
        </p:nvSpPr>
        <p:spPr bwMode="auto">
          <a:xfrm>
            <a:off x="5076825" y="1827213"/>
            <a:ext cx="64770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>
                <a:solidFill>
                  <a:srgbClr val="FF0000"/>
                </a:solidFill>
                <a:latin typeface="Tahoma" charset="0"/>
              </a:rPr>
              <a:t>2</a:t>
            </a:r>
          </a:p>
        </p:txBody>
      </p:sp>
      <p:sp>
        <p:nvSpPr>
          <p:cNvPr id="58373" name="6 CuadroTexto"/>
          <p:cNvSpPr txBox="1">
            <a:spLocks noChangeArrowheads="1"/>
          </p:cNvSpPr>
          <p:nvPr/>
        </p:nvSpPr>
        <p:spPr bwMode="auto">
          <a:xfrm>
            <a:off x="6516216" y="2852936"/>
            <a:ext cx="6477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dirty="0">
                <a:solidFill>
                  <a:srgbClr val="FF0000"/>
                </a:solidFill>
                <a:latin typeface="Tahoma" charset="0"/>
              </a:rPr>
              <a:t>3</a:t>
            </a:r>
          </a:p>
        </p:txBody>
      </p:sp>
      <p:sp>
        <p:nvSpPr>
          <p:cNvPr id="58374" name="2 CuadroTexto"/>
          <p:cNvSpPr txBox="1">
            <a:spLocks noChangeArrowheads="1"/>
          </p:cNvSpPr>
          <p:nvPr/>
        </p:nvSpPr>
        <p:spPr bwMode="auto">
          <a:xfrm>
            <a:off x="-36513" y="620713"/>
            <a:ext cx="3600451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4000">
                <a:solidFill>
                  <a:srgbClr val="FF0000"/>
                </a:solidFill>
                <a:latin typeface="Tahoma" charset="0"/>
              </a:rPr>
              <a:t>Anteriormente:</a:t>
            </a:r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Dr. Osman Leiva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7308304" y="1556792"/>
            <a:ext cx="183569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>
                <a:solidFill>
                  <a:srgbClr val="002060"/>
                </a:solidFill>
              </a:rPr>
              <a:t>1.- diafragma</a:t>
            </a:r>
          </a:p>
          <a:p>
            <a:r>
              <a:rPr lang="es-MX" dirty="0" smtClean="0">
                <a:solidFill>
                  <a:srgbClr val="002060"/>
                </a:solidFill>
              </a:rPr>
              <a:t>2.- lóbulo izq.</a:t>
            </a:r>
          </a:p>
          <a:p>
            <a:r>
              <a:rPr lang="es-MX" dirty="0">
                <a:solidFill>
                  <a:srgbClr val="002060"/>
                </a:solidFill>
              </a:rPr>
              <a:t> </a:t>
            </a:r>
            <a:r>
              <a:rPr lang="es-MX" dirty="0" smtClean="0">
                <a:solidFill>
                  <a:srgbClr val="002060"/>
                </a:solidFill>
              </a:rPr>
              <a:t>    del hígado</a:t>
            </a:r>
          </a:p>
          <a:p>
            <a:r>
              <a:rPr lang="es-MX" dirty="0" smtClean="0">
                <a:solidFill>
                  <a:srgbClr val="002060"/>
                </a:solidFill>
              </a:rPr>
              <a:t>3.- Pared </a:t>
            </a:r>
            <a:r>
              <a:rPr lang="es-MX" dirty="0" err="1" smtClean="0">
                <a:solidFill>
                  <a:srgbClr val="002060"/>
                </a:solidFill>
              </a:rPr>
              <a:t>ant</a:t>
            </a:r>
            <a:r>
              <a:rPr lang="es-MX" dirty="0" smtClean="0">
                <a:solidFill>
                  <a:srgbClr val="002060"/>
                </a:solidFill>
              </a:rPr>
              <a:t>. </a:t>
            </a:r>
          </a:p>
          <a:p>
            <a:r>
              <a:rPr lang="es-MX" dirty="0" smtClean="0">
                <a:solidFill>
                  <a:srgbClr val="002060"/>
                </a:solidFill>
              </a:rPr>
              <a:t>   del abdomen</a:t>
            </a:r>
          </a:p>
          <a:p>
            <a:endParaRPr lang="es-GT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D:\DOCUMENTOS\MEDICINA\ANATOMIA\IMAGENES ANATOMICAS\Morre'13\figuras capitulo abdomen sin letras\Figure 2.39.jpg"/>
          <p:cNvPicPr>
            <a:picLocks noChangeAspect="1" noChangeArrowheads="1"/>
          </p:cNvPicPr>
          <p:nvPr/>
        </p:nvPicPr>
        <p:blipFill>
          <a:blip r:embed="rId2" cstate="print"/>
          <a:srcRect l="14395" t="7031" r="14679" b="55429"/>
          <a:stretch>
            <a:fillRect/>
          </a:stretch>
        </p:blipFill>
        <p:spPr bwMode="auto">
          <a:xfrm>
            <a:off x="5435" y="0"/>
            <a:ext cx="9138565" cy="645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395" name="2 CuadroTexto"/>
          <p:cNvSpPr txBox="1">
            <a:spLocks noChangeArrowheads="1"/>
          </p:cNvSpPr>
          <p:nvPr/>
        </p:nvSpPr>
        <p:spPr bwMode="auto">
          <a:xfrm>
            <a:off x="0" y="5013176"/>
            <a:ext cx="38163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4000" dirty="0">
                <a:solidFill>
                  <a:srgbClr val="FF0000"/>
                </a:solidFill>
                <a:latin typeface="Tahoma" charset="0"/>
              </a:rPr>
              <a:t>Posteriormente:</a:t>
            </a:r>
          </a:p>
        </p:txBody>
      </p:sp>
      <p:sp>
        <p:nvSpPr>
          <p:cNvPr id="59396" name="3 CuadroTexto"/>
          <p:cNvSpPr txBox="1">
            <a:spLocks noChangeArrowheads="1"/>
          </p:cNvSpPr>
          <p:nvPr/>
        </p:nvSpPr>
        <p:spPr bwMode="auto">
          <a:xfrm>
            <a:off x="5148064" y="2492896"/>
            <a:ext cx="576064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rgbClr val="FF0000"/>
                </a:solidFill>
                <a:latin typeface="Tahoma" charset="0"/>
              </a:rPr>
              <a:t>1</a:t>
            </a:r>
          </a:p>
        </p:txBody>
      </p:sp>
      <p:sp>
        <p:nvSpPr>
          <p:cNvPr id="59397" name="4 CuadroTexto"/>
          <p:cNvSpPr txBox="1">
            <a:spLocks noChangeArrowheads="1"/>
          </p:cNvSpPr>
          <p:nvPr/>
        </p:nvSpPr>
        <p:spPr bwMode="auto">
          <a:xfrm>
            <a:off x="3746500" y="3508375"/>
            <a:ext cx="6477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>
                <a:solidFill>
                  <a:srgbClr val="FF0000"/>
                </a:solidFill>
                <a:latin typeface="Tahoma" charset="0"/>
              </a:rPr>
              <a:t>2</a:t>
            </a:r>
          </a:p>
        </p:txBody>
      </p:sp>
      <p:sp>
        <p:nvSpPr>
          <p:cNvPr id="59398" name="5 CuadroTexto"/>
          <p:cNvSpPr txBox="1">
            <a:spLocks noChangeArrowheads="1"/>
          </p:cNvSpPr>
          <p:nvPr/>
        </p:nvSpPr>
        <p:spPr bwMode="auto">
          <a:xfrm>
            <a:off x="4294188" y="1344613"/>
            <a:ext cx="6477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>
                <a:solidFill>
                  <a:srgbClr val="FF0000"/>
                </a:solidFill>
                <a:latin typeface="Tahoma" charset="0"/>
              </a:rPr>
              <a:t>3</a:t>
            </a:r>
          </a:p>
        </p:txBody>
      </p:sp>
      <p:sp>
        <p:nvSpPr>
          <p:cNvPr id="59399" name="6 CuadroTexto"/>
          <p:cNvSpPr txBox="1">
            <a:spLocks noChangeArrowheads="1"/>
          </p:cNvSpPr>
          <p:nvPr/>
        </p:nvSpPr>
        <p:spPr bwMode="auto">
          <a:xfrm>
            <a:off x="6372225" y="4035425"/>
            <a:ext cx="6477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 dirty="0">
                <a:solidFill>
                  <a:srgbClr val="FF0000"/>
                </a:solidFill>
                <a:latin typeface="Tahoma" charset="0"/>
              </a:rPr>
              <a:t>4</a:t>
            </a: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Dr. Osman Leiva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4427984" y="5157192"/>
            <a:ext cx="36004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>
                <a:solidFill>
                  <a:srgbClr val="002060"/>
                </a:solidFill>
              </a:rPr>
              <a:t>1.- Bolsa omental</a:t>
            </a:r>
          </a:p>
          <a:p>
            <a:r>
              <a:rPr lang="es-MX" dirty="0" smtClean="0">
                <a:solidFill>
                  <a:srgbClr val="002060"/>
                </a:solidFill>
              </a:rPr>
              <a:t>2.- Páncreas</a:t>
            </a:r>
          </a:p>
          <a:p>
            <a:r>
              <a:rPr lang="es-MX" dirty="0" smtClean="0">
                <a:solidFill>
                  <a:srgbClr val="002060"/>
                </a:solidFill>
              </a:rPr>
              <a:t>3.- Cara posterior del estómago</a:t>
            </a:r>
          </a:p>
          <a:p>
            <a:r>
              <a:rPr lang="es-MX" dirty="0" smtClean="0">
                <a:solidFill>
                  <a:srgbClr val="002060"/>
                </a:solidFill>
              </a:rPr>
              <a:t>4.- Colon transverso (inferior y lateralmente)</a:t>
            </a:r>
          </a:p>
          <a:p>
            <a:r>
              <a:rPr lang="es-MX" dirty="0" smtClean="0">
                <a:solidFill>
                  <a:srgbClr val="002060"/>
                </a:solidFill>
              </a:rPr>
              <a:t> </a:t>
            </a:r>
            <a:endParaRPr lang="es-GT" dirty="0">
              <a:solidFill>
                <a:srgbClr val="002060"/>
              </a:solidFill>
            </a:endParaRPr>
          </a:p>
        </p:txBody>
      </p:sp>
      <p:sp>
        <p:nvSpPr>
          <p:cNvPr id="10" name="9 Llamada de flecha cuádruple"/>
          <p:cNvSpPr/>
          <p:nvPr/>
        </p:nvSpPr>
        <p:spPr>
          <a:xfrm>
            <a:off x="4788024" y="2204864"/>
            <a:ext cx="1296144" cy="1152128"/>
          </a:xfrm>
          <a:prstGeom prst="quadArrowCallout">
            <a:avLst>
              <a:gd name="adj1" fmla="val 20884"/>
              <a:gd name="adj2" fmla="val 18515"/>
              <a:gd name="adj3" fmla="val 18515"/>
              <a:gd name="adj4" fmla="val 48123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G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D:\DOCUMENTOS\MEDICINA\ANATOMIA\IMAGENES ANATOMICAS\Morre'13\figuras capitulo abdomen sin letras\Figure 2.39.jpg"/>
          <p:cNvPicPr>
            <a:picLocks noChangeAspect="1" noChangeArrowheads="1"/>
          </p:cNvPicPr>
          <p:nvPr/>
        </p:nvPicPr>
        <p:blipFill>
          <a:blip r:embed="rId2" cstate="print"/>
          <a:srcRect l="13046" t="55341" r="13599" b="4535"/>
          <a:stretch>
            <a:fillRect/>
          </a:stretch>
        </p:blipFill>
        <p:spPr bwMode="auto">
          <a:xfrm>
            <a:off x="1" y="81407"/>
            <a:ext cx="9144000" cy="65876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0419" name="3 CuadroTexto"/>
          <p:cNvSpPr txBox="1">
            <a:spLocks noChangeArrowheads="1"/>
          </p:cNvSpPr>
          <p:nvPr/>
        </p:nvSpPr>
        <p:spPr bwMode="auto">
          <a:xfrm>
            <a:off x="107504" y="44624"/>
            <a:ext cx="410445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4000" dirty="0">
                <a:solidFill>
                  <a:srgbClr val="FF0000"/>
                </a:solidFill>
                <a:latin typeface="Tahoma" charset="0"/>
              </a:rPr>
              <a:t>Lecho Gástrico:</a:t>
            </a:r>
          </a:p>
        </p:txBody>
      </p:sp>
      <p:sp>
        <p:nvSpPr>
          <p:cNvPr id="60420" name="4 CuadroTexto"/>
          <p:cNvSpPr txBox="1">
            <a:spLocks noChangeArrowheads="1"/>
          </p:cNvSpPr>
          <p:nvPr/>
        </p:nvSpPr>
        <p:spPr bwMode="auto">
          <a:xfrm>
            <a:off x="6696075" y="769938"/>
            <a:ext cx="647700" cy="522287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dirty="0">
                <a:solidFill>
                  <a:srgbClr val="FF0000"/>
                </a:solidFill>
                <a:latin typeface="Tahoma" charset="0"/>
              </a:rPr>
              <a:t>1</a:t>
            </a:r>
          </a:p>
        </p:txBody>
      </p:sp>
      <p:sp>
        <p:nvSpPr>
          <p:cNvPr id="60421" name="5 CuadroTexto"/>
          <p:cNvSpPr txBox="1">
            <a:spLocks noChangeArrowheads="1"/>
          </p:cNvSpPr>
          <p:nvPr/>
        </p:nvSpPr>
        <p:spPr bwMode="auto">
          <a:xfrm>
            <a:off x="6372225" y="1943100"/>
            <a:ext cx="647700" cy="523875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dirty="0">
                <a:solidFill>
                  <a:srgbClr val="FF0000"/>
                </a:solidFill>
                <a:latin typeface="Tahoma" charset="0"/>
              </a:rPr>
              <a:t>2</a:t>
            </a:r>
          </a:p>
        </p:txBody>
      </p:sp>
      <p:sp>
        <p:nvSpPr>
          <p:cNvPr id="60422" name="6 CuadroTexto"/>
          <p:cNvSpPr txBox="1">
            <a:spLocks noChangeArrowheads="1"/>
          </p:cNvSpPr>
          <p:nvPr/>
        </p:nvSpPr>
        <p:spPr bwMode="auto">
          <a:xfrm>
            <a:off x="6048375" y="3716338"/>
            <a:ext cx="647700" cy="523875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dirty="0">
                <a:solidFill>
                  <a:srgbClr val="FF0000"/>
                </a:solidFill>
                <a:latin typeface="Tahoma" charset="0"/>
              </a:rPr>
              <a:t>3</a:t>
            </a:r>
          </a:p>
        </p:txBody>
      </p:sp>
      <p:sp>
        <p:nvSpPr>
          <p:cNvPr id="60423" name="7 CuadroTexto"/>
          <p:cNvSpPr txBox="1">
            <a:spLocks noChangeArrowheads="1"/>
          </p:cNvSpPr>
          <p:nvPr/>
        </p:nvSpPr>
        <p:spPr bwMode="auto">
          <a:xfrm>
            <a:off x="4356100" y="2500313"/>
            <a:ext cx="647700" cy="523875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dirty="0">
                <a:solidFill>
                  <a:srgbClr val="FF0000"/>
                </a:solidFill>
                <a:latin typeface="Tahoma" charset="0"/>
              </a:rPr>
              <a:t>4</a:t>
            </a:r>
          </a:p>
        </p:txBody>
      </p:sp>
      <p:sp>
        <p:nvSpPr>
          <p:cNvPr id="60424" name="8 CuadroTexto"/>
          <p:cNvSpPr txBox="1">
            <a:spLocks noChangeArrowheads="1"/>
          </p:cNvSpPr>
          <p:nvPr/>
        </p:nvSpPr>
        <p:spPr bwMode="auto">
          <a:xfrm>
            <a:off x="5003800" y="3194050"/>
            <a:ext cx="647700" cy="522288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dirty="0">
                <a:solidFill>
                  <a:srgbClr val="FF0000"/>
                </a:solidFill>
                <a:latin typeface="Tahoma" charset="0"/>
              </a:rPr>
              <a:t>5</a:t>
            </a:r>
          </a:p>
        </p:txBody>
      </p:sp>
      <p:sp>
        <p:nvSpPr>
          <p:cNvPr id="60425" name="9 CuadroTexto"/>
          <p:cNvSpPr txBox="1">
            <a:spLocks noChangeArrowheads="1"/>
          </p:cNvSpPr>
          <p:nvPr/>
        </p:nvSpPr>
        <p:spPr bwMode="auto">
          <a:xfrm>
            <a:off x="4208463" y="3429000"/>
            <a:ext cx="647700" cy="523875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dirty="0">
                <a:solidFill>
                  <a:srgbClr val="FF0000"/>
                </a:solidFill>
                <a:latin typeface="Tahoma" charset="0"/>
              </a:rPr>
              <a:t>6</a:t>
            </a:r>
          </a:p>
        </p:txBody>
      </p:sp>
      <p:sp>
        <p:nvSpPr>
          <p:cNvPr id="60426" name="10 CuadroTexto"/>
          <p:cNvSpPr txBox="1">
            <a:spLocks noChangeArrowheads="1"/>
          </p:cNvSpPr>
          <p:nvPr/>
        </p:nvSpPr>
        <p:spPr bwMode="auto">
          <a:xfrm>
            <a:off x="6227763" y="5229225"/>
            <a:ext cx="647700" cy="523875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dirty="0">
                <a:solidFill>
                  <a:srgbClr val="FF0000"/>
                </a:solidFill>
                <a:latin typeface="Tahoma" charset="0"/>
              </a:rPr>
              <a:t>7</a:t>
            </a:r>
          </a:p>
        </p:txBody>
      </p:sp>
      <p:sp>
        <p:nvSpPr>
          <p:cNvPr id="11" name="10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C:\Documents and Settings\cum usac\Mis documentos\Mis imágenes\fotos anatómicas\figuras de Moore\figuras capitulo abdomen sin letras\Figure B2.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5900" y="0"/>
            <a:ext cx="8748713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6 Imagen" descr="hernia hiatal 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0"/>
            <a:ext cx="48641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C:\Documents and Settings\cum usac\Mis documentos\Mis imágenes\fotos anatómicas\figuras de Moore\figuras capitulo abdomen sin letras\Figure B2.9.jpg"/>
          <p:cNvPicPr>
            <a:picLocks noChangeAspect="1" noChangeArrowheads="1"/>
          </p:cNvPicPr>
          <p:nvPr/>
        </p:nvPicPr>
        <p:blipFill>
          <a:blip r:embed="rId2" cstate="print"/>
          <a:srcRect l="4872" b="5901"/>
          <a:stretch>
            <a:fillRect/>
          </a:stretch>
        </p:blipFill>
        <p:spPr bwMode="auto">
          <a:xfrm>
            <a:off x="107950" y="144463"/>
            <a:ext cx="8997950" cy="659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5 Marcador de texto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2438400"/>
          </a:xfrm>
        </p:spPr>
        <p:txBody>
          <a:bodyPr/>
          <a:lstStyle/>
          <a:p>
            <a:pPr marL="44450" algn="ctr" eaLnBrk="1" hangingPunct="1"/>
            <a:r>
              <a:rPr lang="es-ES" sz="4800" b="1" smtClean="0">
                <a:solidFill>
                  <a:srgbClr val="C00000"/>
                </a:solidFill>
              </a:rPr>
              <a:t>Tronco celiaco</a:t>
            </a:r>
          </a:p>
        </p:txBody>
      </p:sp>
      <p:sp>
        <p:nvSpPr>
          <p:cNvPr id="5" name="4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GT" smtClean="0"/>
              <a:t>ARTERIAS.</a:t>
            </a:r>
            <a:endParaRPr lang="es-GT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1 Título"/>
          <p:cNvSpPr>
            <a:spLocks noGrp="1"/>
          </p:cNvSpPr>
          <p:nvPr>
            <p:ph type="title"/>
          </p:nvPr>
        </p:nvSpPr>
        <p:spPr>
          <a:xfrm>
            <a:off x="6157913" y="765175"/>
            <a:ext cx="2951162" cy="877888"/>
          </a:xfrm>
        </p:spPr>
        <p:txBody>
          <a:bodyPr/>
          <a:lstStyle/>
          <a:p>
            <a:pPr eaLnBrk="1" hangingPunct="1"/>
            <a:r>
              <a:rPr lang="es-GT" smtClean="0"/>
              <a:t>AORTA ABDOMINAL.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013450" y="2011363"/>
            <a:ext cx="2879725" cy="2354262"/>
          </a:xfrm>
        </p:spPr>
        <p:txBody>
          <a:bodyPr>
            <a:normAutofit/>
          </a:bodyPr>
          <a:lstStyle/>
          <a:p>
            <a:pPr marL="452628" indent="-342900" eaLnBrk="1" fontAlgn="auto" hangingPunct="1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endParaRPr lang="es-GT" dirty="0" smtClean="0"/>
          </a:p>
          <a:p>
            <a:pPr marL="452628" indent="-342900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endParaRPr lang="es-GT" dirty="0" smtClean="0"/>
          </a:p>
          <a:p>
            <a:pPr marL="452628" indent="-342900" eaLnBrk="1" fontAlgn="auto" hangingPunct="1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endParaRPr lang="es-GT" dirty="0" smtClean="0"/>
          </a:p>
          <a:p>
            <a:pPr marL="452628" indent="-342900" eaLnBrk="1" fontAlgn="auto" hangingPunct="1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endParaRPr lang="es-GT" dirty="0" smtClean="0"/>
          </a:p>
          <a:p>
            <a:pPr marL="452628" indent="-342900" eaLnBrk="1" fontAlgn="auto" hangingPunct="1">
              <a:spcAft>
                <a:spcPts val="0"/>
              </a:spcAft>
              <a:buClr>
                <a:schemeClr val="accent3"/>
              </a:buClr>
              <a:defRPr/>
            </a:pPr>
            <a:r>
              <a:rPr lang="es-GT" dirty="0" smtClean="0"/>
              <a:t>a.- Tronco celíaco</a:t>
            </a:r>
          </a:p>
          <a:p>
            <a:pPr marL="745236" lvl="1" indent="-34290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es-GT" sz="1300" dirty="0" smtClean="0"/>
              <a:t>    gástrica izquierda</a:t>
            </a:r>
          </a:p>
          <a:p>
            <a:pPr marL="745236" lvl="1" indent="-34290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es-GT" sz="1300" dirty="0" smtClean="0"/>
              <a:t>    hepática común</a:t>
            </a:r>
          </a:p>
          <a:p>
            <a:pPr marL="745236" lvl="1" indent="-34290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es-GT" sz="1300" dirty="0" smtClean="0"/>
              <a:t>    esplénica</a:t>
            </a:r>
            <a:endParaRPr lang="es-GT" dirty="0" smtClean="0"/>
          </a:p>
          <a:p>
            <a:pPr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endParaRPr lang="es-GT" dirty="0"/>
          </a:p>
        </p:txBody>
      </p:sp>
      <p:sp>
        <p:nvSpPr>
          <p:cNvPr id="12" name="1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Dr. Osman Leiva</a:t>
            </a:r>
          </a:p>
        </p:txBody>
      </p:sp>
      <p:pic>
        <p:nvPicPr>
          <p:cNvPr id="65541" name="Picture 9" descr="Cover"/>
          <p:cNvPicPr>
            <a:picLocks noChangeAspect="1" noChangeArrowheads="1"/>
          </p:cNvPicPr>
          <p:nvPr/>
        </p:nvPicPr>
        <p:blipFill>
          <a:blip r:embed="rId2" cstate="print"/>
          <a:srcRect l="12737" t="1486" r="13177" b="12331"/>
          <a:stretch>
            <a:fillRect/>
          </a:stretch>
        </p:blipFill>
        <p:spPr bwMode="auto">
          <a:xfrm>
            <a:off x="-36513" y="0"/>
            <a:ext cx="589597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6" name="15 Conector recto de flecha"/>
          <p:cNvCxnSpPr/>
          <p:nvPr/>
        </p:nvCxnSpPr>
        <p:spPr>
          <a:xfrm flipH="1">
            <a:off x="3059113" y="1196975"/>
            <a:ext cx="2160587" cy="576263"/>
          </a:xfrm>
          <a:prstGeom prst="straightConnector1">
            <a:avLst/>
          </a:prstGeom>
          <a:ln w="28575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17 Conector recto de flecha"/>
          <p:cNvCxnSpPr/>
          <p:nvPr/>
        </p:nvCxnSpPr>
        <p:spPr>
          <a:xfrm flipH="1">
            <a:off x="3203575" y="1844675"/>
            <a:ext cx="1800225" cy="0"/>
          </a:xfrm>
          <a:prstGeom prst="straightConnector1">
            <a:avLst/>
          </a:prstGeom>
          <a:ln w="28575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19 Conector recto de flecha"/>
          <p:cNvCxnSpPr/>
          <p:nvPr/>
        </p:nvCxnSpPr>
        <p:spPr>
          <a:xfrm flipH="1" flipV="1">
            <a:off x="3276600" y="1989138"/>
            <a:ext cx="1727200" cy="287337"/>
          </a:xfrm>
          <a:prstGeom prst="straightConnector1">
            <a:avLst/>
          </a:prstGeom>
          <a:ln w="28575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21 Conector recto de flecha"/>
          <p:cNvCxnSpPr/>
          <p:nvPr/>
        </p:nvCxnSpPr>
        <p:spPr>
          <a:xfrm flipV="1">
            <a:off x="1258888" y="1989138"/>
            <a:ext cx="1512887" cy="287337"/>
          </a:xfrm>
          <a:prstGeom prst="straightConnector1">
            <a:avLst/>
          </a:prstGeom>
          <a:ln w="28575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546" name="24 CuadroTexto"/>
          <p:cNvSpPr txBox="1">
            <a:spLocks noChangeArrowheads="1"/>
          </p:cNvSpPr>
          <p:nvPr/>
        </p:nvSpPr>
        <p:spPr bwMode="auto">
          <a:xfrm>
            <a:off x="5435600" y="1125538"/>
            <a:ext cx="215900" cy="306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MX" sz="1400"/>
              <a:t>a</a:t>
            </a:r>
            <a:endParaRPr lang="es-GT" sz="1400"/>
          </a:p>
        </p:txBody>
      </p:sp>
      <p:sp>
        <p:nvSpPr>
          <p:cNvPr id="65547" name="25 CuadroTexto"/>
          <p:cNvSpPr txBox="1">
            <a:spLocks noChangeArrowheads="1"/>
          </p:cNvSpPr>
          <p:nvPr/>
        </p:nvSpPr>
        <p:spPr bwMode="auto">
          <a:xfrm>
            <a:off x="5435600" y="1681163"/>
            <a:ext cx="2159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MX" sz="1400"/>
              <a:t>1</a:t>
            </a:r>
            <a:endParaRPr lang="es-GT" sz="1400"/>
          </a:p>
        </p:txBody>
      </p:sp>
      <p:sp>
        <p:nvSpPr>
          <p:cNvPr id="65548" name="26 CuadroTexto"/>
          <p:cNvSpPr txBox="1">
            <a:spLocks noChangeArrowheads="1"/>
          </p:cNvSpPr>
          <p:nvPr/>
        </p:nvSpPr>
        <p:spPr bwMode="auto">
          <a:xfrm>
            <a:off x="5435600" y="2112963"/>
            <a:ext cx="2159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MX" sz="1400"/>
              <a:t>3</a:t>
            </a:r>
            <a:endParaRPr lang="es-GT" sz="1400"/>
          </a:p>
        </p:txBody>
      </p:sp>
      <p:sp>
        <p:nvSpPr>
          <p:cNvPr id="65549" name="27 CuadroTexto"/>
          <p:cNvSpPr txBox="1">
            <a:spLocks noChangeArrowheads="1"/>
          </p:cNvSpPr>
          <p:nvPr/>
        </p:nvSpPr>
        <p:spPr bwMode="auto">
          <a:xfrm>
            <a:off x="1042988" y="2112963"/>
            <a:ext cx="2159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GT" sz="1400"/>
              <a:t>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9" descr="Cover"/>
          <p:cNvPicPr>
            <a:picLocks noChangeAspect="1" noChangeArrowheads="1"/>
          </p:cNvPicPr>
          <p:nvPr/>
        </p:nvPicPr>
        <p:blipFill>
          <a:blip r:embed="rId2" cstate="print"/>
          <a:srcRect l="11224" t="6023" r="16200" b="10818"/>
          <a:stretch>
            <a:fillRect/>
          </a:stretch>
        </p:blipFill>
        <p:spPr bwMode="auto">
          <a:xfrm>
            <a:off x="1547813" y="0"/>
            <a:ext cx="5976937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Dr. Osman Leiva</a:t>
            </a:r>
          </a:p>
        </p:txBody>
      </p:sp>
      <p:sp>
        <p:nvSpPr>
          <p:cNvPr id="4" name="3 Llamada rectangular"/>
          <p:cNvSpPr/>
          <p:nvPr/>
        </p:nvSpPr>
        <p:spPr>
          <a:xfrm>
            <a:off x="0" y="0"/>
            <a:ext cx="3240088" cy="1150938"/>
          </a:xfrm>
          <a:prstGeom prst="wedge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MX" dirty="0">
                <a:solidFill>
                  <a:srgbClr val="FFFF00"/>
                </a:solidFill>
              </a:rPr>
              <a:t>Identifique las ramas del tronco celiaco</a:t>
            </a:r>
            <a:endParaRPr lang="es-GT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C:\Users\cq\Documents\Clases 2013 y programa\figuras capitulo abdomen sin letras\Figure 2.40.jpg"/>
          <p:cNvPicPr>
            <a:picLocks noChangeAspect="1" noChangeArrowheads="1"/>
          </p:cNvPicPr>
          <p:nvPr/>
        </p:nvPicPr>
        <p:blipFill>
          <a:blip r:embed="rId2" cstate="print"/>
          <a:srcRect l="21243" t="18205" r="49698" b="45384"/>
          <a:stretch>
            <a:fillRect/>
          </a:stretch>
        </p:blipFill>
        <p:spPr bwMode="auto">
          <a:xfrm>
            <a:off x="395288" y="733425"/>
            <a:ext cx="7848600" cy="610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5" name="14 Conector recto de flecha"/>
          <p:cNvCxnSpPr/>
          <p:nvPr/>
        </p:nvCxnSpPr>
        <p:spPr>
          <a:xfrm>
            <a:off x="3203575" y="3284538"/>
            <a:ext cx="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588" name="19 CuadroTexto"/>
          <p:cNvSpPr txBox="1">
            <a:spLocks noChangeArrowheads="1"/>
          </p:cNvSpPr>
          <p:nvPr/>
        </p:nvSpPr>
        <p:spPr bwMode="auto">
          <a:xfrm>
            <a:off x="-1116013" y="836613"/>
            <a:ext cx="5327651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GT" sz="3200" b="1">
                <a:solidFill>
                  <a:srgbClr val="FF0000"/>
                </a:solidFill>
                <a:latin typeface="Tahoma" charset="0"/>
              </a:rPr>
              <a:t>Tronco celiaco</a:t>
            </a: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C:\Users\cq\Documents\Clases 2013 y programa\figuras capitulo abdomen sin letras\Figure 2.40.jpg"/>
          <p:cNvPicPr>
            <a:picLocks noChangeAspect="1" noChangeArrowheads="1"/>
          </p:cNvPicPr>
          <p:nvPr/>
        </p:nvPicPr>
        <p:blipFill>
          <a:blip r:embed="rId2" cstate="print"/>
          <a:srcRect b="2315"/>
          <a:stretch>
            <a:fillRect/>
          </a:stretch>
        </p:blipFill>
        <p:spPr bwMode="auto">
          <a:xfrm>
            <a:off x="0" y="836613"/>
            <a:ext cx="9144000" cy="554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8 Conector recto de flecha"/>
          <p:cNvCxnSpPr/>
          <p:nvPr/>
        </p:nvCxnSpPr>
        <p:spPr>
          <a:xfrm>
            <a:off x="2411413" y="1125538"/>
            <a:ext cx="1223962" cy="143986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612" name="9 CuadroTexto"/>
          <p:cNvSpPr txBox="1">
            <a:spLocks noChangeArrowheads="1"/>
          </p:cNvSpPr>
          <p:nvPr/>
        </p:nvSpPr>
        <p:spPr bwMode="auto">
          <a:xfrm>
            <a:off x="539750" y="765175"/>
            <a:ext cx="24479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GT">
                <a:solidFill>
                  <a:srgbClr val="000000"/>
                </a:solidFill>
                <a:latin typeface="Tahoma" charset="0"/>
              </a:rPr>
              <a:t>A. Gástrica izquierda</a:t>
            </a:r>
          </a:p>
        </p:txBody>
      </p:sp>
      <p:cxnSp>
        <p:nvCxnSpPr>
          <p:cNvPr id="12" name="11 Conector recto de flecha"/>
          <p:cNvCxnSpPr/>
          <p:nvPr/>
        </p:nvCxnSpPr>
        <p:spPr>
          <a:xfrm flipH="1">
            <a:off x="3779838" y="1268413"/>
            <a:ext cx="2520950" cy="230505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614" name="12 CuadroTexto"/>
          <p:cNvSpPr txBox="1">
            <a:spLocks noChangeArrowheads="1"/>
          </p:cNvSpPr>
          <p:nvPr/>
        </p:nvSpPr>
        <p:spPr bwMode="auto">
          <a:xfrm>
            <a:off x="6084888" y="836613"/>
            <a:ext cx="28082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GT">
                <a:solidFill>
                  <a:srgbClr val="000000"/>
                </a:solidFill>
                <a:latin typeface="Tahoma" charset="0"/>
              </a:rPr>
              <a:t>A. Esplénica </a:t>
            </a:r>
          </a:p>
        </p:txBody>
      </p:sp>
      <p:cxnSp>
        <p:nvCxnSpPr>
          <p:cNvPr id="15" name="14 Conector recto de flecha"/>
          <p:cNvCxnSpPr/>
          <p:nvPr/>
        </p:nvCxnSpPr>
        <p:spPr>
          <a:xfrm>
            <a:off x="3203575" y="3284538"/>
            <a:ext cx="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16 Conector recto de flecha"/>
          <p:cNvCxnSpPr/>
          <p:nvPr/>
        </p:nvCxnSpPr>
        <p:spPr>
          <a:xfrm>
            <a:off x="1692275" y="2492375"/>
            <a:ext cx="1511300" cy="10810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617" name="18 CuadroTexto"/>
          <p:cNvSpPr txBox="1">
            <a:spLocks noChangeArrowheads="1"/>
          </p:cNvSpPr>
          <p:nvPr/>
        </p:nvSpPr>
        <p:spPr bwMode="auto">
          <a:xfrm>
            <a:off x="323850" y="2266950"/>
            <a:ext cx="17272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GT">
                <a:solidFill>
                  <a:srgbClr val="000000"/>
                </a:solidFill>
                <a:latin typeface="Tahoma" charset="0"/>
              </a:rPr>
              <a:t>A. Hepática común </a:t>
            </a:r>
          </a:p>
        </p:txBody>
      </p:sp>
      <p:sp>
        <p:nvSpPr>
          <p:cNvPr id="68618" name="19 CuadroTexto"/>
          <p:cNvSpPr txBox="1">
            <a:spLocks noChangeArrowheads="1"/>
          </p:cNvSpPr>
          <p:nvPr/>
        </p:nvSpPr>
        <p:spPr bwMode="auto">
          <a:xfrm>
            <a:off x="2916238" y="5732463"/>
            <a:ext cx="5327650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GT" sz="3200" b="1">
                <a:solidFill>
                  <a:srgbClr val="FF0000"/>
                </a:solidFill>
                <a:latin typeface="Tahoma" charset="0"/>
              </a:rPr>
              <a:t>Tronco celiaco</a:t>
            </a:r>
          </a:p>
        </p:txBody>
      </p:sp>
      <p:sp>
        <p:nvSpPr>
          <p:cNvPr id="11" name="10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C:\Users\cq\Documents\Clases 2013 y programa\figuras capitulo abdomen sin letras\Figure 2.40.jpg"/>
          <p:cNvPicPr>
            <a:picLocks noChangeAspect="1" noChangeArrowheads="1"/>
          </p:cNvPicPr>
          <p:nvPr/>
        </p:nvPicPr>
        <p:blipFill>
          <a:blip r:embed="rId2" cstate="print"/>
          <a:srcRect b="2315"/>
          <a:stretch>
            <a:fillRect/>
          </a:stretch>
        </p:blipFill>
        <p:spPr bwMode="auto">
          <a:xfrm>
            <a:off x="0" y="836613"/>
            <a:ext cx="9144000" cy="554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5" name="14 Conector recto de flecha"/>
          <p:cNvCxnSpPr/>
          <p:nvPr/>
        </p:nvCxnSpPr>
        <p:spPr>
          <a:xfrm>
            <a:off x="3203575" y="3284538"/>
            <a:ext cx="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16 Conector recto de flecha"/>
          <p:cNvCxnSpPr/>
          <p:nvPr/>
        </p:nvCxnSpPr>
        <p:spPr>
          <a:xfrm>
            <a:off x="1692275" y="2492375"/>
            <a:ext cx="1511300" cy="10810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637" name="18 CuadroTexto"/>
          <p:cNvSpPr txBox="1">
            <a:spLocks noChangeArrowheads="1"/>
          </p:cNvSpPr>
          <p:nvPr/>
        </p:nvSpPr>
        <p:spPr bwMode="auto">
          <a:xfrm>
            <a:off x="323850" y="2266950"/>
            <a:ext cx="17272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GT">
                <a:solidFill>
                  <a:srgbClr val="000000"/>
                </a:solidFill>
                <a:latin typeface="Tahoma" charset="0"/>
              </a:rPr>
              <a:t>A. Hepática común </a:t>
            </a:r>
          </a:p>
        </p:txBody>
      </p:sp>
      <p:cxnSp>
        <p:nvCxnSpPr>
          <p:cNvPr id="14" name="13 Conector recto de flecha"/>
          <p:cNvCxnSpPr/>
          <p:nvPr/>
        </p:nvCxnSpPr>
        <p:spPr>
          <a:xfrm>
            <a:off x="1547813" y="3573463"/>
            <a:ext cx="1223962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639" name="15 CuadroTexto"/>
          <p:cNvSpPr txBox="1">
            <a:spLocks noChangeArrowheads="1"/>
          </p:cNvSpPr>
          <p:nvPr/>
        </p:nvSpPr>
        <p:spPr bwMode="auto">
          <a:xfrm>
            <a:off x="323850" y="3284538"/>
            <a:ext cx="13684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GT">
                <a:solidFill>
                  <a:srgbClr val="000000"/>
                </a:solidFill>
                <a:latin typeface="Tahoma" charset="0"/>
              </a:rPr>
              <a:t>A. Hepática propia</a:t>
            </a:r>
          </a:p>
        </p:txBody>
      </p:sp>
      <p:cxnSp>
        <p:nvCxnSpPr>
          <p:cNvPr id="23" name="22 Conector recto de flecha"/>
          <p:cNvCxnSpPr/>
          <p:nvPr/>
        </p:nvCxnSpPr>
        <p:spPr>
          <a:xfrm flipV="1">
            <a:off x="1547813" y="3789363"/>
            <a:ext cx="1439862" cy="1152525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641" name="23 CuadroTexto"/>
          <p:cNvSpPr txBox="1">
            <a:spLocks noChangeArrowheads="1"/>
          </p:cNvSpPr>
          <p:nvPr/>
        </p:nvSpPr>
        <p:spPr bwMode="auto">
          <a:xfrm>
            <a:off x="0" y="4941888"/>
            <a:ext cx="248443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GT" b="1">
                <a:solidFill>
                  <a:srgbClr val="000000"/>
                </a:solidFill>
                <a:latin typeface="Tahoma" charset="0"/>
              </a:rPr>
              <a:t>A. gastroduodenal</a:t>
            </a:r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C:\Users\cq\Documents\Clases 2013 y programa\figuras capitulo abdomen sin letras\Figure 2.40.jpg"/>
          <p:cNvPicPr>
            <a:picLocks noChangeAspect="1" noChangeArrowheads="1"/>
          </p:cNvPicPr>
          <p:nvPr/>
        </p:nvPicPr>
        <p:blipFill>
          <a:blip r:embed="rId2" cstate="print"/>
          <a:srcRect b="3806"/>
          <a:stretch>
            <a:fillRect/>
          </a:stretch>
        </p:blipFill>
        <p:spPr bwMode="auto">
          <a:xfrm>
            <a:off x="0" y="836613"/>
            <a:ext cx="9144000" cy="5459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4" name="3 Conector recto de flecha"/>
          <p:cNvCxnSpPr/>
          <p:nvPr/>
        </p:nvCxnSpPr>
        <p:spPr>
          <a:xfrm>
            <a:off x="1331913" y="2781300"/>
            <a:ext cx="1439862" cy="71913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660" name="4 CuadroTexto"/>
          <p:cNvSpPr txBox="1">
            <a:spLocks noChangeArrowheads="1"/>
          </p:cNvSpPr>
          <p:nvPr/>
        </p:nvSpPr>
        <p:spPr bwMode="auto">
          <a:xfrm>
            <a:off x="468313" y="2278063"/>
            <a:ext cx="17272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GT">
                <a:solidFill>
                  <a:srgbClr val="000000"/>
                </a:solidFill>
                <a:latin typeface="Tahoma" charset="0"/>
              </a:rPr>
              <a:t>A. Hepática propia</a:t>
            </a:r>
          </a:p>
        </p:txBody>
      </p:sp>
      <p:cxnSp>
        <p:nvCxnSpPr>
          <p:cNvPr id="7" name="6 Conector recto de flecha"/>
          <p:cNvCxnSpPr/>
          <p:nvPr/>
        </p:nvCxnSpPr>
        <p:spPr>
          <a:xfrm flipV="1">
            <a:off x="1042988" y="3429000"/>
            <a:ext cx="2016125" cy="936625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662" name="7 CuadroTexto"/>
          <p:cNvSpPr txBox="1">
            <a:spLocks noChangeArrowheads="1"/>
          </p:cNvSpPr>
          <p:nvPr/>
        </p:nvSpPr>
        <p:spPr bwMode="auto">
          <a:xfrm>
            <a:off x="0" y="4437063"/>
            <a:ext cx="21240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GT">
                <a:solidFill>
                  <a:srgbClr val="000000"/>
                </a:solidFill>
                <a:latin typeface="Tahoma" charset="0"/>
              </a:rPr>
              <a:t>A. Gástrica derecha</a:t>
            </a: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C:\Users\cq\Documents\Clases 2013 y programa\figuras capitulo abdomen sin letras\Figure 2.40.jpg"/>
          <p:cNvPicPr>
            <a:picLocks noChangeAspect="1" noChangeArrowheads="1"/>
          </p:cNvPicPr>
          <p:nvPr/>
        </p:nvPicPr>
        <p:blipFill>
          <a:blip r:embed="rId2" cstate="print"/>
          <a:srcRect b="3806"/>
          <a:stretch>
            <a:fillRect/>
          </a:stretch>
        </p:blipFill>
        <p:spPr bwMode="auto">
          <a:xfrm>
            <a:off x="0" y="836613"/>
            <a:ext cx="9144000" cy="5459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0" name="9 Conector recto de flecha"/>
          <p:cNvCxnSpPr/>
          <p:nvPr/>
        </p:nvCxnSpPr>
        <p:spPr>
          <a:xfrm>
            <a:off x="6227763" y="3500438"/>
            <a:ext cx="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12 Conector recto de flecha"/>
          <p:cNvCxnSpPr/>
          <p:nvPr/>
        </p:nvCxnSpPr>
        <p:spPr>
          <a:xfrm flipH="1" flipV="1">
            <a:off x="6156325" y="3644900"/>
            <a:ext cx="1152525" cy="792163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685" name="13 CuadroTexto"/>
          <p:cNvSpPr txBox="1">
            <a:spLocks noChangeArrowheads="1"/>
          </p:cNvSpPr>
          <p:nvPr/>
        </p:nvSpPr>
        <p:spPr bwMode="auto">
          <a:xfrm>
            <a:off x="6804025" y="4365625"/>
            <a:ext cx="22320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GT">
                <a:solidFill>
                  <a:srgbClr val="000000"/>
                </a:solidFill>
                <a:latin typeface="Tahoma" charset="0"/>
              </a:rPr>
              <a:t>A. Gastroomental                                                                                                                                    izquierda</a:t>
            </a:r>
          </a:p>
        </p:txBody>
      </p:sp>
      <p:cxnSp>
        <p:nvCxnSpPr>
          <p:cNvPr id="16" name="15 Conector recto de flecha"/>
          <p:cNvCxnSpPr/>
          <p:nvPr/>
        </p:nvCxnSpPr>
        <p:spPr>
          <a:xfrm flipH="1" flipV="1">
            <a:off x="3779838" y="5229225"/>
            <a:ext cx="1512887" cy="360363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17 Conector recto de flecha"/>
          <p:cNvCxnSpPr/>
          <p:nvPr/>
        </p:nvCxnSpPr>
        <p:spPr>
          <a:xfrm>
            <a:off x="11628438" y="333375"/>
            <a:ext cx="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688" name="19 CuadroTexto"/>
          <p:cNvSpPr txBox="1">
            <a:spLocks noChangeArrowheads="1"/>
          </p:cNvSpPr>
          <p:nvPr/>
        </p:nvSpPr>
        <p:spPr bwMode="auto">
          <a:xfrm>
            <a:off x="5292725" y="5661025"/>
            <a:ext cx="230346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GT">
                <a:solidFill>
                  <a:srgbClr val="000000"/>
                </a:solidFill>
                <a:latin typeface="Tahoma" charset="0"/>
              </a:rPr>
              <a:t>a. Gastroomental derecha</a:t>
            </a:r>
          </a:p>
        </p:txBody>
      </p:sp>
      <p:cxnSp>
        <p:nvCxnSpPr>
          <p:cNvPr id="22" name="21 Conector recto de flecha"/>
          <p:cNvCxnSpPr/>
          <p:nvPr/>
        </p:nvCxnSpPr>
        <p:spPr>
          <a:xfrm flipV="1">
            <a:off x="1187450" y="3860800"/>
            <a:ext cx="1655763" cy="23764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690" name="22 CuadroTexto"/>
          <p:cNvSpPr txBox="1">
            <a:spLocks noChangeArrowheads="1"/>
          </p:cNvSpPr>
          <p:nvPr/>
        </p:nvSpPr>
        <p:spPr bwMode="auto">
          <a:xfrm>
            <a:off x="468313" y="6237288"/>
            <a:ext cx="28082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GT">
                <a:solidFill>
                  <a:srgbClr val="000000"/>
                </a:solidFill>
                <a:latin typeface="Tahoma" charset="0"/>
              </a:rPr>
              <a:t>A. gastroduodenal</a:t>
            </a:r>
          </a:p>
        </p:txBody>
      </p:sp>
      <p:cxnSp>
        <p:nvCxnSpPr>
          <p:cNvPr id="25" name="24 Conector recto de flecha"/>
          <p:cNvCxnSpPr/>
          <p:nvPr/>
        </p:nvCxnSpPr>
        <p:spPr>
          <a:xfrm flipH="1">
            <a:off x="6084888" y="1412875"/>
            <a:ext cx="935037" cy="1223963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26 Conector recto de flecha"/>
          <p:cNvCxnSpPr/>
          <p:nvPr/>
        </p:nvCxnSpPr>
        <p:spPr>
          <a:xfrm flipH="1">
            <a:off x="4932363" y="1412875"/>
            <a:ext cx="2087562" cy="1368425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693" name="27 CuadroTexto"/>
          <p:cNvSpPr txBox="1">
            <a:spLocks noChangeArrowheads="1"/>
          </p:cNvSpPr>
          <p:nvPr/>
        </p:nvSpPr>
        <p:spPr bwMode="auto">
          <a:xfrm>
            <a:off x="6227763" y="765175"/>
            <a:ext cx="216058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GT">
                <a:solidFill>
                  <a:srgbClr val="000000"/>
                </a:solidFill>
                <a:latin typeface="Tahoma" charset="0"/>
              </a:rPr>
              <a:t>A. Gástricas cortas y gastrica posterior</a:t>
            </a:r>
          </a:p>
        </p:txBody>
      </p:sp>
      <p:cxnSp>
        <p:nvCxnSpPr>
          <p:cNvPr id="31" name="30 Conector recto"/>
          <p:cNvCxnSpPr/>
          <p:nvPr/>
        </p:nvCxnSpPr>
        <p:spPr>
          <a:xfrm flipV="1">
            <a:off x="4211638" y="2133600"/>
            <a:ext cx="1584325" cy="714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695" name="31 CuadroTexto"/>
          <p:cNvSpPr txBox="1">
            <a:spLocks noChangeArrowheads="1"/>
          </p:cNvSpPr>
          <p:nvPr/>
        </p:nvSpPr>
        <p:spPr bwMode="auto">
          <a:xfrm>
            <a:off x="4500563" y="1844675"/>
            <a:ext cx="14398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GT">
                <a:solidFill>
                  <a:srgbClr val="000000"/>
                </a:solidFill>
                <a:latin typeface="Tahoma" charset="0"/>
              </a:rPr>
              <a:t>fundus</a:t>
            </a:r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14"/>
          <p:cNvPicPr>
            <a:picLocks noChangeAspect="1" noChangeArrowheads="1"/>
          </p:cNvPicPr>
          <p:nvPr/>
        </p:nvPicPr>
        <p:blipFill>
          <a:blip r:embed="rId2" cstate="print"/>
          <a:srcRect l="16606" t="11438" r="46480" b="41313"/>
          <a:stretch>
            <a:fillRect/>
          </a:stretch>
        </p:blipFill>
        <p:spPr bwMode="auto">
          <a:xfrm>
            <a:off x="36513" y="-26988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Llamada con línea 1"/>
          <p:cNvSpPr/>
          <p:nvPr/>
        </p:nvSpPr>
        <p:spPr>
          <a:xfrm>
            <a:off x="2578100" y="4221163"/>
            <a:ext cx="914400" cy="612775"/>
          </a:xfrm>
          <a:prstGeom prst="borderCallout1">
            <a:avLst>
              <a:gd name="adj1" fmla="val -183289"/>
              <a:gd name="adj2" fmla="val 45325"/>
              <a:gd name="adj3" fmla="val -5811"/>
              <a:gd name="adj4" fmla="val 5435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GT" sz="1200" dirty="0">
                <a:solidFill>
                  <a:prstClr val="black"/>
                </a:solidFill>
              </a:rPr>
              <a:t>hepática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GT" sz="1200" dirty="0">
                <a:solidFill>
                  <a:prstClr val="black"/>
                </a:solidFill>
              </a:rPr>
              <a:t>común.</a:t>
            </a:r>
          </a:p>
        </p:txBody>
      </p:sp>
      <p:sp>
        <p:nvSpPr>
          <p:cNvPr id="10" name="9 Llamada con línea 1"/>
          <p:cNvSpPr/>
          <p:nvPr/>
        </p:nvSpPr>
        <p:spPr>
          <a:xfrm>
            <a:off x="4810125" y="152400"/>
            <a:ext cx="914400" cy="612775"/>
          </a:xfrm>
          <a:prstGeom prst="borderCallout1">
            <a:avLst>
              <a:gd name="adj1" fmla="val 443751"/>
              <a:gd name="adj2" fmla="val -50458"/>
              <a:gd name="adj3" fmla="val 101579"/>
              <a:gd name="adj4" fmla="val 43374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GT" sz="1200" dirty="0">
                <a:solidFill>
                  <a:prstClr val="black"/>
                </a:solidFill>
              </a:rPr>
              <a:t>Esplénica.</a:t>
            </a:r>
          </a:p>
        </p:txBody>
      </p:sp>
      <p:sp>
        <p:nvSpPr>
          <p:cNvPr id="11" name="10 Llamada con línea 1"/>
          <p:cNvSpPr/>
          <p:nvPr/>
        </p:nvSpPr>
        <p:spPr>
          <a:xfrm>
            <a:off x="3276600" y="871538"/>
            <a:ext cx="914400" cy="612775"/>
          </a:xfrm>
          <a:prstGeom prst="borderCallout1">
            <a:avLst>
              <a:gd name="adj1" fmla="val 104298"/>
              <a:gd name="adj2" fmla="val 94106"/>
              <a:gd name="adj3" fmla="val 250833"/>
              <a:gd name="adj4" fmla="val 93374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GT" sz="1200" dirty="0">
                <a:solidFill>
                  <a:prstClr val="black"/>
                </a:solidFill>
              </a:rPr>
              <a:t>Gástrica izquierda.</a:t>
            </a:r>
          </a:p>
        </p:txBody>
      </p:sp>
      <p:sp>
        <p:nvSpPr>
          <p:cNvPr id="12" name="11 Forma libre"/>
          <p:cNvSpPr/>
          <p:nvPr/>
        </p:nvSpPr>
        <p:spPr>
          <a:xfrm>
            <a:off x="3897313" y="1773238"/>
            <a:ext cx="819150" cy="874712"/>
          </a:xfrm>
          <a:custGeom>
            <a:avLst/>
            <a:gdLst>
              <a:gd name="connsiteX0" fmla="*/ 0 w 818866"/>
              <a:gd name="connsiteY0" fmla="*/ 873457 h 873457"/>
              <a:gd name="connsiteX1" fmla="*/ 204717 w 818866"/>
              <a:gd name="connsiteY1" fmla="*/ 805218 h 873457"/>
              <a:gd name="connsiteX2" fmla="*/ 450376 w 818866"/>
              <a:gd name="connsiteY2" fmla="*/ 464024 h 873457"/>
              <a:gd name="connsiteX3" fmla="*/ 627797 w 818866"/>
              <a:gd name="connsiteY3" fmla="*/ 191069 h 873457"/>
              <a:gd name="connsiteX4" fmla="*/ 818866 w 818866"/>
              <a:gd name="connsiteY4" fmla="*/ 0 h 8734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18866" h="873457">
                <a:moveTo>
                  <a:pt x="0" y="873457"/>
                </a:moveTo>
                <a:cubicBezTo>
                  <a:pt x="64827" y="873457"/>
                  <a:pt x="129654" y="873457"/>
                  <a:pt x="204717" y="805218"/>
                </a:cubicBezTo>
                <a:cubicBezTo>
                  <a:pt x="279780" y="736979"/>
                  <a:pt x="379863" y="566382"/>
                  <a:pt x="450376" y="464024"/>
                </a:cubicBezTo>
                <a:cubicBezTo>
                  <a:pt x="520889" y="361666"/>
                  <a:pt x="566382" y="268406"/>
                  <a:pt x="627797" y="191069"/>
                </a:cubicBezTo>
                <a:cubicBezTo>
                  <a:pt x="689212" y="113732"/>
                  <a:pt x="754039" y="56866"/>
                  <a:pt x="818866" y="0"/>
                </a:cubicBezTo>
              </a:path>
            </a:pathLst>
          </a:cu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GT">
              <a:solidFill>
                <a:prstClr val="black"/>
              </a:solidFill>
            </a:endParaRPr>
          </a:p>
        </p:txBody>
      </p:sp>
      <p:sp>
        <p:nvSpPr>
          <p:cNvPr id="13" name="12 Forma libre"/>
          <p:cNvSpPr/>
          <p:nvPr/>
        </p:nvSpPr>
        <p:spPr>
          <a:xfrm>
            <a:off x="3768725" y="2781300"/>
            <a:ext cx="1090613" cy="292100"/>
          </a:xfrm>
          <a:custGeom>
            <a:avLst/>
            <a:gdLst>
              <a:gd name="connsiteX0" fmla="*/ 0 w 1091821"/>
              <a:gd name="connsiteY0" fmla="*/ 0 h 291152"/>
              <a:gd name="connsiteX1" fmla="*/ 54591 w 1091821"/>
              <a:gd name="connsiteY1" fmla="*/ 204716 h 291152"/>
              <a:gd name="connsiteX2" fmla="*/ 300251 w 1091821"/>
              <a:gd name="connsiteY2" fmla="*/ 286603 h 291152"/>
              <a:gd name="connsiteX3" fmla="*/ 641445 w 1091821"/>
              <a:gd name="connsiteY3" fmla="*/ 177420 h 291152"/>
              <a:gd name="connsiteX4" fmla="*/ 764274 w 1091821"/>
              <a:gd name="connsiteY4" fmla="*/ 136477 h 291152"/>
              <a:gd name="connsiteX5" fmla="*/ 1091821 w 1091821"/>
              <a:gd name="connsiteY5" fmla="*/ 177420 h 291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1821" h="291152">
                <a:moveTo>
                  <a:pt x="0" y="0"/>
                </a:moveTo>
                <a:cubicBezTo>
                  <a:pt x="2274" y="78474"/>
                  <a:pt x="4549" y="156949"/>
                  <a:pt x="54591" y="204716"/>
                </a:cubicBezTo>
                <a:cubicBezTo>
                  <a:pt x="104633" y="252483"/>
                  <a:pt x="202442" y="291152"/>
                  <a:pt x="300251" y="286603"/>
                </a:cubicBezTo>
                <a:cubicBezTo>
                  <a:pt x="398060" y="282054"/>
                  <a:pt x="641445" y="177420"/>
                  <a:pt x="641445" y="177420"/>
                </a:cubicBezTo>
                <a:cubicBezTo>
                  <a:pt x="718782" y="152399"/>
                  <a:pt x="689211" y="136477"/>
                  <a:pt x="764274" y="136477"/>
                </a:cubicBezTo>
                <a:cubicBezTo>
                  <a:pt x="839337" y="136477"/>
                  <a:pt x="965579" y="156948"/>
                  <a:pt x="1091821" y="177420"/>
                </a:cubicBezTo>
              </a:path>
            </a:pathLst>
          </a:custGeom>
          <a:ln w="1047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GT">
              <a:solidFill>
                <a:prstClr val="black"/>
              </a:solidFill>
            </a:endParaRPr>
          </a:p>
        </p:txBody>
      </p:sp>
      <p:sp>
        <p:nvSpPr>
          <p:cNvPr id="14" name="13 Forma libre"/>
          <p:cNvSpPr/>
          <p:nvPr/>
        </p:nvSpPr>
        <p:spPr>
          <a:xfrm>
            <a:off x="2557463" y="2708275"/>
            <a:ext cx="1077912" cy="428625"/>
          </a:xfrm>
          <a:custGeom>
            <a:avLst/>
            <a:gdLst>
              <a:gd name="connsiteX0" fmla="*/ 1078173 w 1078173"/>
              <a:gd name="connsiteY0" fmla="*/ 0 h 427630"/>
              <a:gd name="connsiteX1" fmla="*/ 941695 w 1078173"/>
              <a:gd name="connsiteY1" fmla="*/ 150126 h 427630"/>
              <a:gd name="connsiteX2" fmla="*/ 709684 w 1078173"/>
              <a:gd name="connsiteY2" fmla="*/ 245660 h 427630"/>
              <a:gd name="connsiteX3" fmla="*/ 532263 w 1078173"/>
              <a:gd name="connsiteY3" fmla="*/ 232012 h 427630"/>
              <a:gd name="connsiteX4" fmla="*/ 368490 w 1078173"/>
              <a:gd name="connsiteY4" fmla="*/ 232012 h 427630"/>
              <a:gd name="connsiteX5" fmla="*/ 327546 w 1078173"/>
              <a:gd name="connsiteY5" fmla="*/ 341194 h 427630"/>
              <a:gd name="connsiteX6" fmla="*/ 272955 w 1078173"/>
              <a:gd name="connsiteY6" fmla="*/ 409433 h 427630"/>
              <a:gd name="connsiteX7" fmla="*/ 163773 w 1078173"/>
              <a:gd name="connsiteY7" fmla="*/ 423081 h 427630"/>
              <a:gd name="connsiteX8" fmla="*/ 0 w 1078173"/>
              <a:gd name="connsiteY8" fmla="*/ 382138 h 427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78173" h="427630">
                <a:moveTo>
                  <a:pt x="1078173" y="0"/>
                </a:moveTo>
                <a:cubicBezTo>
                  <a:pt x="1040641" y="54591"/>
                  <a:pt x="1003110" y="109183"/>
                  <a:pt x="941695" y="150126"/>
                </a:cubicBezTo>
                <a:cubicBezTo>
                  <a:pt x="880280" y="191069"/>
                  <a:pt x="777923" y="232012"/>
                  <a:pt x="709684" y="245660"/>
                </a:cubicBezTo>
                <a:cubicBezTo>
                  <a:pt x="641445" y="259308"/>
                  <a:pt x="589128" y="234287"/>
                  <a:pt x="532263" y="232012"/>
                </a:cubicBezTo>
                <a:cubicBezTo>
                  <a:pt x="475398" y="229737"/>
                  <a:pt x="402609" y="213815"/>
                  <a:pt x="368490" y="232012"/>
                </a:cubicBezTo>
                <a:cubicBezTo>
                  <a:pt x="334371" y="250209"/>
                  <a:pt x="343468" y="311624"/>
                  <a:pt x="327546" y="341194"/>
                </a:cubicBezTo>
                <a:cubicBezTo>
                  <a:pt x="311624" y="370764"/>
                  <a:pt x="300251" y="395785"/>
                  <a:pt x="272955" y="409433"/>
                </a:cubicBezTo>
                <a:cubicBezTo>
                  <a:pt x="245660" y="423081"/>
                  <a:pt x="209266" y="427630"/>
                  <a:pt x="163773" y="423081"/>
                </a:cubicBezTo>
                <a:cubicBezTo>
                  <a:pt x="118281" y="418532"/>
                  <a:pt x="59140" y="400335"/>
                  <a:pt x="0" y="382138"/>
                </a:cubicBezTo>
              </a:path>
            </a:pathLst>
          </a:custGeom>
          <a:ln w="1270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GT">
              <a:solidFill>
                <a:prstClr val="black"/>
              </a:solidFill>
            </a:endParaRPr>
          </a:p>
        </p:txBody>
      </p:sp>
      <p:sp>
        <p:nvSpPr>
          <p:cNvPr id="15" name="14 Forma libre"/>
          <p:cNvSpPr/>
          <p:nvPr/>
        </p:nvSpPr>
        <p:spPr>
          <a:xfrm>
            <a:off x="4827588" y="1844675"/>
            <a:ext cx="3402012" cy="1193800"/>
          </a:xfrm>
          <a:custGeom>
            <a:avLst/>
            <a:gdLst>
              <a:gd name="connsiteX0" fmla="*/ 0 w 3402419"/>
              <a:gd name="connsiteY0" fmla="*/ 1194391 h 1194391"/>
              <a:gd name="connsiteX1" fmla="*/ 276447 w 3402419"/>
              <a:gd name="connsiteY1" fmla="*/ 1130596 h 1194391"/>
              <a:gd name="connsiteX2" fmla="*/ 563526 w 3402419"/>
              <a:gd name="connsiteY2" fmla="*/ 1013637 h 1194391"/>
              <a:gd name="connsiteX3" fmla="*/ 808075 w 3402419"/>
              <a:gd name="connsiteY3" fmla="*/ 769089 h 1194391"/>
              <a:gd name="connsiteX4" fmla="*/ 914400 w 3402419"/>
              <a:gd name="connsiteY4" fmla="*/ 630865 h 1194391"/>
              <a:gd name="connsiteX5" fmla="*/ 1127052 w 3402419"/>
              <a:gd name="connsiteY5" fmla="*/ 598968 h 1194391"/>
              <a:gd name="connsiteX6" fmla="*/ 1265275 w 3402419"/>
              <a:gd name="connsiteY6" fmla="*/ 577703 h 1194391"/>
              <a:gd name="connsiteX7" fmla="*/ 1499191 w 3402419"/>
              <a:gd name="connsiteY7" fmla="*/ 556437 h 1194391"/>
              <a:gd name="connsiteX8" fmla="*/ 1637414 w 3402419"/>
              <a:gd name="connsiteY8" fmla="*/ 524540 h 1194391"/>
              <a:gd name="connsiteX9" fmla="*/ 1722475 w 3402419"/>
              <a:gd name="connsiteY9" fmla="*/ 428847 h 1194391"/>
              <a:gd name="connsiteX10" fmla="*/ 1743740 w 3402419"/>
              <a:gd name="connsiteY10" fmla="*/ 343786 h 1194391"/>
              <a:gd name="connsiteX11" fmla="*/ 1722475 w 3402419"/>
              <a:gd name="connsiteY11" fmla="*/ 279991 h 1194391"/>
              <a:gd name="connsiteX12" fmla="*/ 1616149 w 3402419"/>
              <a:gd name="connsiteY12" fmla="*/ 258726 h 1194391"/>
              <a:gd name="connsiteX13" fmla="*/ 1467293 w 3402419"/>
              <a:gd name="connsiteY13" fmla="*/ 290623 h 1194391"/>
              <a:gd name="connsiteX14" fmla="*/ 1403498 w 3402419"/>
              <a:gd name="connsiteY14" fmla="*/ 418214 h 1194391"/>
              <a:gd name="connsiteX15" fmla="*/ 1552354 w 3402419"/>
              <a:gd name="connsiteY15" fmla="*/ 492642 h 1194391"/>
              <a:gd name="connsiteX16" fmla="*/ 1733107 w 3402419"/>
              <a:gd name="connsiteY16" fmla="*/ 482010 h 1194391"/>
              <a:gd name="connsiteX17" fmla="*/ 1956391 w 3402419"/>
              <a:gd name="connsiteY17" fmla="*/ 365051 h 1194391"/>
              <a:gd name="connsiteX18" fmla="*/ 2020186 w 3402419"/>
              <a:gd name="connsiteY18" fmla="*/ 258726 h 1194391"/>
              <a:gd name="connsiteX19" fmla="*/ 2137145 w 3402419"/>
              <a:gd name="connsiteY19" fmla="*/ 216196 h 1194391"/>
              <a:gd name="connsiteX20" fmla="*/ 2349796 w 3402419"/>
              <a:gd name="connsiteY20" fmla="*/ 237461 h 1194391"/>
              <a:gd name="connsiteX21" fmla="*/ 2519917 w 3402419"/>
              <a:gd name="connsiteY21" fmla="*/ 301256 h 1194391"/>
              <a:gd name="connsiteX22" fmla="*/ 2604977 w 3402419"/>
              <a:gd name="connsiteY22" fmla="*/ 290623 h 1194391"/>
              <a:gd name="connsiteX23" fmla="*/ 2732568 w 3402419"/>
              <a:gd name="connsiteY23" fmla="*/ 152400 h 1194391"/>
              <a:gd name="connsiteX24" fmla="*/ 2913321 w 3402419"/>
              <a:gd name="connsiteY24" fmla="*/ 56707 h 1194391"/>
              <a:gd name="connsiteX25" fmla="*/ 3125972 w 3402419"/>
              <a:gd name="connsiteY25" fmla="*/ 3544 h 1194391"/>
              <a:gd name="connsiteX26" fmla="*/ 3253563 w 3402419"/>
              <a:gd name="connsiteY26" fmla="*/ 35442 h 1194391"/>
              <a:gd name="connsiteX27" fmla="*/ 3402419 w 3402419"/>
              <a:gd name="connsiteY27" fmla="*/ 77972 h 11943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3402419" h="1194391">
                <a:moveTo>
                  <a:pt x="0" y="1194391"/>
                </a:moveTo>
                <a:cubicBezTo>
                  <a:pt x="91263" y="1177556"/>
                  <a:pt x="182526" y="1160722"/>
                  <a:pt x="276447" y="1130596"/>
                </a:cubicBezTo>
                <a:cubicBezTo>
                  <a:pt x="370368" y="1100470"/>
                  <a:pt x="474921" y="1073888"/>
                  <a:pt x="563526" y="1013637"/>
                </a:cubicBezTo>
                <a:cubicBezTo>
                  <a:pt x="652131" y="953386"/>
                  <a:pt x="749596" y="832884"/>
                  <a:pt x="808075" y="769089"/>
                </a:cubicBezTo>
                <a:cubicBezTo>
                  <a:pt x="866554" y="705294"/>
                  <a:pt x="861237" y="659218"/>
                  <a:pt x="914400" y="630865"/>
                </a:cubicBezTo>
                <a:cubicBezTo>
                  <a:pt x="967563" y="602512"/>
                  <a:pt x="1127052" y="598968"/>
                  <a:pt x="1127052" y="598968"/>
                </a:cubicBezTo>
                <a:cubicBezTo>
                  <a:pt x="1185531" y="590108"/>
                  <a:pt x="1203252" y="584792"/>
                  <a:pt x="1265275" y="577703"/>
                </a:cubicBezTo>
                <a:cubicBezTo>
                  <a:pt x="1327298" y="570615"/>
                  <a:pt x="1437168" y="565297"/>
                  <a:pt x="1499191" y="556437"/>
                </a:cubicBezTo>
                <a:cubicBezTo>
                  <a:pt x="1561214" y="547577"/>
                  <a:pt x="1600200" y="545805"/>
                  <a:pt x="1637414" y="524540"/>
                </a:cubicBezTo>
                <a:cubicBezTo>
                  <a:pt x="1674628" y="503275"/>
                  <a:pt x="1704754" y="458973"/>
                  <a:pt x="1722475" y="428847"/>
                </a:cubicBezTo>
                <a:cubicBezTo>
                  <a:pt x="1740196" y="398721"/>
                  <a:pt x="1743740" y="368595"/>
                  <a:pt x="1743740" y="343786"/>
                </a:cubicBezTo>
                <a:cubicBezTo>
                  <a:pt x="1743740" y="318977"/>
                  <a:pt x="1743740" y="294168"/>
                  <a:pt x="1722475" y="279991"/>
                </a:cubicBezTo>
                <a:cubicBezTo>
                  <a:pt x="1701210" y="265814"/>
                  <a:pt x="1658679" y="256954"/>
                  <a:pt x="1616149" y="258726"/>
                </a:cubicBezTo>
                <a:cubicBezTo>
                  <a:pt x="1573619" y="260498"/>
                  <a:pt x="1502735" y="264042"/>
                  <a:pt x="1467293" y="290623"/>
                </a:cubicBezTo>
                <a:cubicBezTo>
                  <a:pt x="1431851" y="317204"/>
                  <a:pt x="1389321" y="384544"/>
                  <a:pt x="1403498" y="418214"/>
                </a:cubicBezTo>
                <a:cubicBezTo>
                  <a:pt x="1417675" y="451884"/>
                  <a:pt x="1497419" y="482009"/>
                  <a:pt x="1552354" y="492642"/>
                </a:cubicBezTo>
                <a:cubicBezTo>
                  <a:pt x="1607289" y="503275"/>
                  <a:pt x="1665768" y="503275"/>
                  <a:pt x="1733107" y="482010"/>
                </a:cubicBezTo>
                <a:cubicBezTo>
                  <a:pt x="1800446" y="460745"/>
                  <a:pt x="1908544" y="402265"/>
                  <a:pt x="1956391" y="365051"/>
                </a:cubicBezTo>
                <a:cubicBezTo>
                  <a:pt x="2004238" y="327837"/>
                  <a:pt x="1990060" y="283535"/>
                  <a:pt x="2020186" y="258726"/>
                </a:cubicBezTo>
                <a:cubicBezTo>
                  <a:pt x="2050312" y="233917"/>
                  <a:pt x="2082210" y="219740"/>
                  <a:pt x="2137145" y="216196"/>
                </a:cubicBezTo>
                <a:cubicBezTo>
                  <a:pt x="2192080" y="212652"/>
                  <a:pt x="2286001" y="223284"/>
                  <a:pt x="2349796" y="237461"/>
                </a:cubicBezTo>
                <a:cubicBezTo>
                  <a:pt x="2413591" y="251638"/>
                  <a:pt x="2477387" y="292396"/>
                  <a:pt x="2519917" y="301256"/>
                </a:cubicBezTo>
                <a:cubicBezTo>
                  <a:pt x="2562447" y="310116"/>
                  <a:pt x="2569535" y="315432"/>
                  <a:pt x="2604977" y="290623"/>
                </a:cubicBezTo>
                <a:cubicBezTo>
                  <a:pt x="2640419" y="265814"/>
                  <a:pt x="2681177" y="191386"/>
                  <a:pt x="2732568" y="152400"/>
                </a:cubicBezTo>
                <a:cubicBezTo>
                  <a:pt x="2783959" y="113414"/>
                  <a:pt x="2847754" y="81516"/>
                  <a:pt x="2913321" y="56707"/>
                </a:cubicBezTo>
                <a:cubicBezTo>
                  <a:pt x="2978888" y="31898"/>
                  <a:pt x="3069265" y="7088"/>
                  <a:pt x="3125972" y="3544"/>
                </a:cubicBezTo>
                <a:cubicBezTo>
                  <a:pt x="3182679" y="0"/>
                  <a:pt x="3207489" y="23037"/>
                  <a:pt x="3253563" y="35442"/>
                </a:cubicBezTo>
                <a:cubicBezTo>
                  <a:pt x="3299637" y="47847"/>
                  <a:pt x="3351028" y="62909"/>
                  <a:pt x="3402419" y="77972"/>
                </a:cubicBezTo>
              </a:path>
            </a:pathLst>
          </a:custGeom>
          <a:ln w="7620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prstClr val="black"/>
              </a:solidFill>
            </a:endParaRPr>
          </a:p>
        </p:txBody>
      </p:sp>
      <p:sp>
        <p:nvSpPr>
          <p:cNvPr id="16" name="1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14"/>
          <p:cNvPicPr>
            <a:picLocks noChangeAspect="1" noChangeArrowheads="1"/>
          </p:cNvPicPr>
          <p:nvPr/>
        </p:nvPicPr>
        <p:blipFill>
          <a:blip r:embed="rId2" cstate="print"/>
          <a:srcRect l="16606" t="11438" r="46480" b="41313"/>
          <a:stretch>
            <a:fillRect/>
          </a:stretch>
        </p:blipFill>
        <p:spPr bwMode="auto">
          <a:xfrm>
            <a:off x="0" y="1052513"/>
            <a:ext cx="5219700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5510213" y="1052513"/>
            <a:ext cx="3382962" cy="4616450"/>
          </a:xfrm>
        </p:spPr>
        <p:txBody>
          <a:bodyPr/>
          <a:lstStyle/>
          <a:p>
            <a:pPr marL="7938" eaLnBrk="1" hangingPunct="1">
              <a:buFont typeface="Arial" charset="0"/>
              <a:buChar char="•"/>
            </a:pPr>
            <a:endParaRPr lang="es-GT" smtClean="0"/>
          </a:p>
          <a:p>
            <a:pPr marL="7938" eaLnBrk="1" hangingPunct="1">
              <a:buFont typeface="Arial" charset="0"/>
              <a:buChar char="•"/>
            </a:pPr>
            <a:endParaRPr lang="es-GT" smtClean="0"/>
          </a:p>
          <a:p>
            <a:pPr marL="7938" eaLnBrk="1" hangingPunct="1">
              <a:buFont typeface="Arial" charset="0"/>
              <a:buChar char="•"/>
            </a:pPr>
            <a:r>
              <a:rPr lang="es-GT" sz="1600" smtClean="0"/>
              <a:t>GASTRICA IZQUIERDA.</a:t>
            </a:r>
          </a:p>
          <a:p>
            <a:pPr lvl="1" eaLnBrk="1" hangingPunct="1">
              <a:buFont typeface="Arial" charset="0"/>
              <a:buChar char="•"/>
            </a:pPr>
            <a:r>
              <a:rPr lang="es-GT" sz="1600" smtClean="0"/>
              <a:t>Ramas de la Curvatura menor. </a:t>
            </a:r>
          </a:p>
          <a:p>
            <a:pPr lvl="1" eaLnBrk="1" hangingPunct="1">
              <a:buFont typeface="Arial" charset="0"/>
              <a:buChar char="•"/>
            </a:pPr>
            <a:endParaRPr lang="es-GT" sz="1600" smtClean="0"/>
          </a:p>
          <a:p>
            <a:pPr marL="7938" eaLnBrk="1" hangingPunct="1">
              <a:buFont typeface="Arial" charset="0"/>
              <a:buChar char="•"/>
            </a:pPr>
            <a:r>
              <a:rPr lang="es-GT" sz="1600" smtClean="0"/>
              <a:t>HEPÁTICA COMÚN.</a:t>
            </a:r>
          </a:p>
          <a:p>
            <a:pPr lvl="1" eaLnBrk="1" hangingPunct="1">
              <a:buFont typeface="Arial" charset="0"/>
              <a:buChar char="•"/>
            </a:pPr>
            <a:r>
              <a:rPr lang="es-GT" sz="1600" smtClean="0"/>
              <a:t>Gastroduodenal</a:t>
            </a:r>
          </a:p>
          <a:p>
            <a:pPr lvl="2" eaLnBrk="1" hangingPunct="1">
              <a:buFont typeface="Arial" charset="0"/>
              <a:buChar char="•"/>
            </a:pPr>
            <a:r>
              <a:rPr lang="es-GT" sz="1600" smtClean="0"/>
              <a:t>Gastro-omental derecha</a:t>
            </a:r>
          </a:p>
          <a:p>
            <a:pPr lvl="2" eaLnBrk="1" hangingPunct="1"/>
            <a:endParaRPr lang="es-GT" sz="1600" smtClean="0"/>
          </a:p>
          <a:p>
            <a:pPr marL="7938" eaLnBrk="1" hangingPunct="1">
              <a:buFont typeface="Arial" charset="0"/>
              <a:buChar char="•"/>
            </a:pPr>
            <a:r>
              <a:rPr lang="es-GT" sz="1600" smtClean="0"/>
              <a:t>ARTERIA ESPLÉNICA.</a:t>
            </a:r>
          </a:p>
          <a:p>
            <a:pPr lvl="1" eaLnBrk="1" hangingPunct="1">
              <a:buFont typeface="Arial" charset="0"/>
              <a:buChar char="•"/>
            </a:pPr>
            <a:r>
              <a:rPr lang="es-GT" sz="1600" smtClean="0"/>
              <a:t>Gastro-omental izquierda.</a:t>
            </a:r>
          </a:p>
          <a:p>
            <a:pPr lvl="1" eaLnBrk="1" hangingPunct="1">
              <a:buFont typeface="Arial" charset="0"/>
              <a:buChar char="•"/>
            </a:pPr>
            <a:r>
              <a:rPr lang="es-GT" sz="1600" smtClean="0"/>
              <a:t>Gástricas cortas.</a:t>
            </a:r>
          </a:p>
          <a:p>
            <a:pPr lvl="1" eaLnBrk="1" hangingPunct="1">
              <a:buFont typeface="Arial" charset="0"/>
              <a:buChar char="•"/>
            </a:pPr>
            <a:r>
              <a:rPr lang="en-US" sz="1600" smtClean="0"/>
              <a:t>Gástricas posterior</a:t>
            </a:r>
            <a:endParaRPr lang="es-GT" sz="1600" smtClean="0"/>
          </a:p>
          <a:p>
            <a:pPr marL="7938" eaLnBrk="1" hangingPunct="1">
              <a:buFont typeface="Arial" charset="0"/>
              <a:buChar char="•"/>
            </a:pPr>
            <a:r>
              <a:rPr lang="es-GT" sz="1600" smtClean="0"/>
              <a:t>HEPATICA PROPIA</a:t>
            </a:r>
          </a:p>
          <a:p>
            <a:pPr lvl="1" eaLnBrk="1" hangingPunct="1">
              <a:buFont typeface="Arial" charset="0"/>
              <a:buChar char="•"/>
            </a:pPr>
            <a:r>
              <a:rPr lang="es-GT" sz="1600" smtClean="0"/>
              <a:t>Gástrica derecha.</a:t>
            </a:r>
          </a:p>
          <a:p>
            <a:pPr lvl="1" eaLnBrk="1" hangingPunct="1">
              <a:buFont typeface="Arial" charset="0"/>
              <a:buChar char="•"/>
            </a:pPr>
            <a:endParaRPr lang="es-GT" sz="1600" smtClean="0"/>
          </a:p>
          <a:p>
            <a:pPr lvl="1" eaLnBrk="1" hangingPunct="1">
              <a:buFont typeface="Arial" charset="0"/>
              <a:buChar char="•"/>
            </a:pPr>
            <a:endParaRPr lang="es-GT" smtClean="0"/>
          </a:p>
        </p:txBody>
      </p:sp>
      <p:sp>
        <p:nvSpPr>
          <p:cNvPr id="25" name="24 Forma libre"/>
          <p:cNvSpPr/>
          <p:nvPr/>
        </p:nvSpPr>
        <p:spPr>
          <a:xfrm>
            <a:off x="2195513" y="2162175"/>
            <a:ext cx="800100" cy="1019175"/>
          </a:xfrm>
          <a:custGeom>
            <a:avLst/>
            <a:gdLst>
              <a:gd name="connsiteX0" fmla="*/ 0 w 800100"/>
              <a:gd name="connsiteY0" fmla="*/ 650875 h 1019175"/>
              <a:gd name="connsiteX1" fmla="*/ 146050 w 800100"/>
              <a:gd name="connsiteY1" fmla="*/ 511175 h 1019175"/>
              <a:gd name="connsiteX2" fmla="*/ 273050 w 800100"/>
              <a:gd name="connsiteY2" fmla="*/ 320675 h 1019175"/>
              <a:gd name="connsiteX3" fmla="*/ 355600 w 800100"/>
              <a:gd name="connsiteY3" fmla="*/ 155575 h 1019175"/>
              <a:gd name="connsiteX4" fmla="*/ 463550 w 800100"/>
              <a:gd name="connsiteY4" fmla="*/ 47625 h 1019175"/>
              <a:gd name="connsiteX5" fmla="*/ 609600 w 800100"/>
              <a:gd name="connsiteY5" fmla="*/ 9525 h 1019175"/>
              <a:gd name="connsiteX6" fmla="*/ 774700 w 800100"/>
              <a:gd name="connsiteY6" fmla="*/ 104775 h 1019175"/>
              <a:gd name="connsiteX7" fmla="*/ 762000 w 800100"/>
              <a:gd name="connsiteY7" fmla="*/ 231775 h 1019175"/>
              <a:gd name="connsiteX8" fmla="*/ 749300 w 800100"/>
              <a:gd name="connsiteY8" fmla="*/ 365125 h 1019175"/>
              <a:gd name="connsiteX9" fmla="*/ 742950 w 800100"/>
              <a:gd name="connsiteY9" fmla="*/ 409575 h 1019175"/>
              <a:gd name="connsiteX10" fmla="*/ 774700 w 800100"/>
              <a:gd name="connsiteY10" fmla="*/ 530225 h 1019175"/>
              <a:gd name="connsiteX11" fmla="*/ 736600 w 800100"/>
              <a:gd name="connsiteY11" fmla="*/ 650875 h 1019175"/>
              <a:gd name="connsiteX12" fmla="*/ 711200 w 800100"/>
              <a:gd name="connsiteY12" fmla="*/ 752475 h 1019175"/>
              <a:gd name="connsiteX13" fmla="*/ 679450 w 800100"/>
              <a:gd name="connsiteY13" fmla="*/ 949325 h 1019175"/>
              <a:gd name="connsiteX14" fmla="*/ 660400 w 800100"/>
              <a:gd name="connsiteY14" fmla="*/ 1019175 h 1019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800100" h="1019175">
                <a:moveTo>
                  <a:pt x="0" y="650875"/>
                </a:moveTo>
                <a:cubicBezTo>
                  <a:pt x="50271" y="608541"/>
                  <a:pt x="100542" y="566208"/>
                  <a:pt x="146050" y="511175"/>
                </a:cubicBezTo>
                <a:cubicBezTo>
                  <a:pt x="191558" y="456142"/>
                  <a:pt x="238125" y="379942"/>
                  <a:pt x="273050" y="320675"/>
                </a:cubicBezTo>
                <a:cubicBezTo>
                  <a:pt x="307975" y="261408"/>
                  <a:pt x="323850" y="201083"/>
                  <a:pt x="355600" y="155575"/>
                </a:cubicBezTo>
                <a:cubicBezTo>
                  <a:pt x="387350" y="110067"/>
                  <a:pt x="421217" y="71967"/>
                  <a:pt x="463550" y="47625"/>
                </a:cubicBezTo>
                <a:cubicBezTo>
                  <a:pt x="505883" y="23283"/>
                  <a:pt x="557742" y="0"/>
                  <a:pt x="609600" y="9525"/>
                </a:cubicBezTo>
                <a:cubicBezTo>
                  <a:pt x="661458" y="19050"/>
                  <a:pt x="749300" y="67733"/>
                  <a:pt x="774700" y="104775"/>
                </a:cubicBezTo>
                <a:cubicBezTo>
                  <a:pt x="800100" y="141817"/>
                  <a:pt x="766233" y="188383"/>
                  <a:pt x="762000" y="231775"/>
                </a:cubicBezTo>
                <a:cubicBezTo>
                  <a:pt x="757767" y="275167"/>
                  <a:pt x="752475" y="335492"/>
                  <a:pt x="749300" y="365125"/>
                </a:cubicBezTo>
                <a:cubicBezTo>
                  <a:pt x="746125" y="394758"/>
                  <a:pt x="738717" y="382058"/>
                  <a:pt x="742950" y="409575"/>
                </a:cubicBezTo>
                <a:cubicBezTo>
                  <a:pt x="747183" y="437092"/>
                  <a:pt x="775758" y="490008"/>
                  <a:pt x="774700" y="530225"/>
                </a:cubicBezTo>
                <a:cubicBezTo>
                  <a:pt x="773642" y="570442"/>
                  <a:pt x="747183" y="613833"/>
                  <a:pt x="736600" y="650875"/>
                </a:cubicBezTo>
                <a:cubicBezTo>
                  <a:pt x="726017" y="687917"/>
                  <a:pt x="720725" y="702733"/>
                  <a:pt x="711200" y="752475"/>
                </a:cubicBezTo>
                <a:cubicBezTo>
                  <a:pt x="701675" y="802217"/>
                  <a:pt x="687917" y="904875"/>
                  <a:pt x="679450" y="949325"/>
                </a:cubicBezTo>
                <a:cubicBezTo>
                  <a:pt x="670983" y="993775"/>
                  <a:pt x="665691" y="1006475"/>
                  <a:pt x="660400" y="1019175"/>
                </a:cubicBezTo>
              </a:path>
            </a:pathLst>
          </a:cu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GT">
              <a:solidFill>
                <a:prstClr val="black"/>
              </a:solidFill>
            </a:endParaRPr>
          </a:p>
        </p:txBody>
      </p:sp>
      <p:sp>
        <p:nvSpPr>
          <p:cNvPr id="26" name="25 Forma libre"/>
          <p:cNvSpPr/>
          <p:nvPr/>
        </p:nvSpPr>
        <p:spPr>
          <a:xfrm>
            <a:off x="927100" y="3136900"/>
            <a:ext cx="404813" cy="1816100"/>
          </a:xfrm>
          <a:custGeom>
            <a:avLst/>
            <a:gdLst>
              <a:gd name="connsiteX0" fmla="*/ 405342 w 405342"/>
              <a:gd name="connsiteY0" fmla="*/ 0 h 1816100"/>
              <a:gd name="connsiteX1" fmla="*/ 341842 w 405342"/>
              <a:gd name="connsiteY1" fmla="*/ 266700 h 1816100"/>
              <a:gd name="connsiteX2" fmla="*/ 240242 w 405342"/>
              <a:gd name="connsiteY2" fmla="*/ 603250 h 1816100"/>
              <a:gd name="connsiteX3" fmla="*/ 164042 w 405342"/>
              <a:gd name="connsiteY3" fmla="*/ 781050 h 1816100"/>
              <a:gd name="connsiteX4" fmla="*/ 81492 w 405342"/>
              <a:gd name="connsiteY4" fmla="*/ 958850 h 1816100"/>
              <a:gd name="connsiteX5" fmla="*/ 56092 w 405342"/>
              <a:gd name="connsiteY5" fmla="*/ 1136650 h 1816100"/>
              <a:gd name="connsiteX6" fmla="*/ 17992 w 405342"/>
              <a:gd name="connsiteY6" fmla="*/ 1295400 h 1816100"/>
              <a:gd name="connsiteX7" fmla="*/ 43392 w 405342"/>
              <a:gd name="connsiteY7" fmla="*/ 1441450 h 1816100"/>
              <a:gd name="connsiteX8" fmla="*/ 5292 w 405342"/>
              <a:gd name="connsiteY8" fmla="*/ 1587500 h 1816100"/>
              <a:gd name="connsiteX9" fmla="*/ 75142 w 405342"/>
              <a:gd name="connsiteY9" fmla="*/ 1816100 h 18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05342" h="1816100">
                <a:moveTo>
                  <a:pt x="405342" y="0"/>
                </a:moveTo>
                <a:cubicBezTo>
                  <a:pt x="387350" y="83079"/>
                  <a:pt x="369359" y="166158"/>
                  <a:pt x="341842" y="266700"/>
                </a:cubicBezTo>
                <a:cubicBezTo>
                  <a:pt x="314325" y="367242"/>
                  <a:pt x="269875" y="517525"/>
                  <a:pt x="240242" y="603250"/>
                </a:cubicBezTo>
                <a:cubicBezTo>
                  <a:pt x="210609" y="688975"/>
                  <a:pt x="190500" y="721783"/>
                  <a:pt x="164042" y="781050"/>
                </a:cubicBezTo>
                <a:cubicBezTo>
                  <a:pt x="137584" y="840317"/>
                  <a:pt x="99484" y="899583"/>
                  <a:pt x="81492" y="958850"/>
                </a:cubicBezTo>
                <a:cubicBezTo>
                  <a:pt x="63500" y="1018117"/>
                  <a:pt x="66675" y="1080558"/>
                  <a:pt x="56092" y="1136650"/>
                </a:cubicBezTo>
                <a:cubicBezTo>
                  <a:pt x="45509" y="1192742"/>
                  <a:pt x="20109" y="1244600"/>
                  <a:pt x="17992" y="1295400"/>
                </a:cubicBezTo>
                <a:cubicBezTo>
                  <a:pt x="15875" y="1346200"/>
                  <a:pt x="45509" y="1392767"/>
                  <a:pt x="43392" y="1441450"/>
                </a:cubicBezTo>
                <a:cubicBezTo>
                  <a:pt x="41275" y="1490133"/>
                  <a:pt x="0" y="1525058"/>
                  <a:pt x="5292" y="1587500"/>
                </a:cubicBezTo>
                <a:cubicBezTo>
                  <a:pt x="10584" y="1649942"/>
                  <a:pt x="42863" y="1733021"/>
                  <a:pt x="75142" y="1816100"/>
                </a:cubicBezTo>
              </a:path>
            </a:pathLst>
          </a:cu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GT">
              <a:solidFill>
                <a:prstClr val="black"/>
              </a:solidFill>
            </a:endParaRPr>
          </a:p>
        </p:txBody>
      </p:sp>
      <p:sp>
        <p:nvSpPr>
          <p:cNvPr id="27" name="26 Forma libre"/>
          <p:cNvSpPr/>
          <p:nvPr/>
        </p:nvSpPr>
        <p:spPr>
          <a:xfrm>
            <a:off x="4067175" y="2484438"/>
            <a:ext cx="649288" cy="1808162"/>
          </a:xfrm>
          <a:custGeom>
            <a:avLst/>
            <a:gdLst>
              <a:gd name="connsiteX0" fmla="*/ 94192 w 560917"/>
              <a:gd name="connsiteY0" fmla="*/ 0 h 1808692"/>
              <a:gd name="connsiteX1" fmla="*/ 214842 w 560917"/>
              <a:gd name="connsiteY1" fmla="*/ 6350 h 1808692"/>
              <a:gd name="connsiteX2" fmla="*/ 303742 w 560917"/>
              <a:gd name="connsiteY2" fmla="*/ 69850 h 1808692"/>
              <a:gd name="connsiteX3" fmla="*/ 411692 w 560917"/>
              <a:gd name="connsiteY3" fmla="*/ 127000 h 1808692"/>
              <a:gd name="connsiteX4" fmla="*/ 525992 w 560917"/>
              <a:gd name="connsiteY4" fmla="*/ 203200 h 1808692"/>
              <a:gd name="connsiteX5" fmla="*/ 557742 w 560917"/>
              <a:gd name="connsiteY5" fmla="*/ 323850 h 1808692"/>
              <a:gd name="connsiteX6" fmla="*/ 538692 w 560917"/>
              <a:gd name="connsiteY6" fmla="*/ 419100 h 1808692"/>
              <a:gd name="connsiteX7" fmla="*/ 538692 w 560917"/>
              <a:gd name="connsiteY7" fmla="*/ 527050 h 1808692"/>
              <a:gd name="connsiteX8" fmla="*/ 545042 w 560917"/>
              <a:gd name="connsiteY8" fmla="*/ 647700 h 1808692"/>
              <a:gd name="connsiteX9" fmla="*/ 545042 w 560917"/>
              <a:gd name="connsiteY9" fmla="*/ 736600 h 1808692"/>
              <a:gd name="connsiteX10" fmla="*/ 449792 w 560917"/>
              <a:gd name="connsiteY10" fmla="*/ 971550 h 1808692"/>
              <a:gd name="connsiteX11" fmla="*/ 354542 w 560917"/>
              <a:gd name="connsiteY11" fmla="*/ 1047750 h 1808692"/>
              <a:gd name="connsiteX12" fmla="*/ 316442 w 560917"/>
              <a:gd name="connsiteY12" fmla="*/ 1187450 h 1808692"/>
              <a:gd name="connsiteX13" fmla="*/ 310092 w 560917"/>
              <a:gd name="connsiteY13" fmla="*/ 1308100 h 1808692"/>
              <a:gd name="connsiteX14" fmla="*/ 297392 w 560917"/>
              <a:gd name="connsiteY14" fmla="*/ 1365250 h 1808692"/>
              <a:gd name="connsiteX15" fmla="*/ 233892 w 560917"/>
              <a:gd name="connsiteY15" fmla="*/ 1466850 h 1808692"/>
              <a:gd name="connsiteX16" fmla="*/ 176742 w 560917"/>
              <a:gd name="connsiteY16" fmla="*/ 1536700 h 1808692"/>
              <a:gd name="connsiteX17" fmla="*/ 151342 w 560917"/>
              <a:gd name="connsiteY17" fmla="*/ 1631950 h 1808692"/>
              <a:gd name="connsiteX18" fmla="*/ 100542 w 560917"/>
              <a:gd name="connsiteY18" fmla="*/ 1720850 h 1808692"/>
              <a:gd name="connsiteX19" fmla="*/ 37042 w 560917"/>
              <a:gd name="connsiteY19" fmla="*/ 1765300 h 1808692"/>
              <a:gd name="connsiteX20" fmla="*/ 5292 w 560917"/>
              <a:gd name="connsiteY20" fmla="*/ 1803400 h 1808692"/>
              <a:gd name="connsiteX21" fmla="*/ 5292 w 560917"/>
              <a:gd name="connsiteY21" fmla="*/ 1797050 h 18086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560917" h="1808692">
                <a:moveTo>
                  <a:pt x="94192" y="0"/>
                </a:moveTo>
                <a:lnTo>
                  <a:pt x="214842" y="6350"/>
                </a:lnTo>
                <a:cubicBezTo>
                  <a:pt x="249767" y="17992"/>
                  <a:pt x="270934" y="49742"/>
                  <a:pt x="303742" y="69850"/>
                </a:cubicBezTo>
                <a:cubicBezTo>
                  <a:pt x="336550" y="89958"/>
                  <a:pt x="374651" y="104775"/>
                  <a:pt x="411692" y="127000"/>
                </a:cubicBezTo>
                <a:cubicBezTo>
                  <a:pt x="448733" y="149225"/>
                  <a:pt x="501650" y="170392"/>
                  <a:pt x="525992" y="203200"/>
                </a:cubicBezTo>
                <a:cubicBezTo>
                  <a:pt x="550334" y="236008"/>
                  <a:pt x="555625" y="287867"/>
                  <a:pt x="557742" y="323850"/>
                </a:cubicBezTo>
                <a:cubicBezTo>
                  <a:pt x="559859" y="359833"/>
                  <a:pt x="541867" y="385233"/>
                  <a:pt x="538692" y="419100"/>
                </a:cubicBezTo>
                <a:cubicBezTo>
                  <a:pt x="535517" y="452967"/>
                  <a:pt x="537634" y="488950"/>
                  <a:pt x="538692" y="527050"/>
                </a:cubicBezTo>
                <a:cubicBezTo>
                  <a:pt x="539750" y="565150"/>
                  <a:pt x="543984" y="612775"/>
                  <a:pt x="545042" y="647700"/>
                </a:cubicBezTo>
                <a:cubicBezTo>
                  <a:pt x="546100" y="682625"/>
                  <a:pt x="560917" y="682625"/>
                  <a:pt x="545042" y="736600"/>
                </a:cubicBezTo>
                <a:cubicBezTo>
                  <a:pt x="529167" y="790575"/>
                  <a:pt x="481542" y="919692"/>
                  <a:pt x="449792" y="971550"/>
                </a:cubicBezTo>
                <a:cubicBezTo>
                  <a:pt x="418042" y="1023408"/>
                  <a:pt x="376767" y="1011767"/>
                  <a:pt x="354542" y="1047750"/>
                </a:cubicBezTo>
                <a:cubicBezTo>
                  <a:pt x="332317" y="1083733"/>
                  <a:pt x="323850" y="1144058"/>
                  <a:pt x="316442" y="1187450"/>
                </a:cubicBezTo>
                <a:cubicBezTo>
                  <a:pt x="309034" y="1230842"/>
                  <a:pt x="313267" y="1278467"/>
                  <a:pt x="310092" y="1308100"/>
                </a:cubicBezTo>
                <a:cubicBezTo>
                  <a:pt x="306917" y="1337733"/>
                  <a:pt x="310092" y="1338792"/>
                  <a:pt x="297392" y="1365250"/>
                </a:cubicBezTo>
                <a:cubicBezTo>
                  <a:pt x="284692" y="1391708"/>
                  <a:pt x="254000" y="1438275"/>
                  <a:pt x="233892" y="1466850"/>
                </a:cubicBezTo>
                <a:cubicBezTo>
                  <a:pt x="213784" y="1495425"/>
                  <a:pt x="190500" y="1509183"/>
                  <a:pt x="176742" y="1536700"/>
                </a:cubicBezTo>
                <a:cubicBezTo>
                  <a:pt x="162984" y="1564217"/>
                  <a:pt x="164042" y="1601258"/>
                  <a:pt x="151342" y="1631950"/>
                </a:cubicBezTo>
                <a:cubicBezTo>
                  <a:pt x="138642" y="1662642"/>
                  <a:pt x="119592" y="1698625"/>
                  <a:pt x="100542" y="1720850"/>
                </a:cubicBezTo>
                <a:cubicBezTo>
                  <a:pt x="81492" y="1743075"/>
                  <a:pt x="52917" y="1751542"/>
                  <a:pt x="37042" y="1765300"/>
                </a:cubicBezTo>
                <a:cubicBezTo>
                  <a:pt x="21167" y="1779058"/>
                  <a:pt x="10584" y="1798108"/>
                  <a:pt x="5292" y="1803400"/>
                </a:cubicBezTo>
                <a:cubicBezTo>
                  <a:pt x="0" y="1808692"/>
                  <a:pt x="2646" y="1802871"/>
                  <a:pt x="5292" y="1797050"/>
                </a:cubicBezTo>
              </a:path>
            </a:pathLst>
          </a:cu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GT">
              <a:solidFill>
                <a:prstClr val="black"/>
              </a:solidFill>
            </a:endParaRPr>
          </a:p>
        </p:txBody>
      </p:sp>
      <p:sp>
        <p:nvSpPr>
          <p:cNvPr id="28" name="27 Forma libre"/>
          <p:cNvSpPr/>
          <p:nvPr/>
        </p:nvSpPr>
        <p:spPr>
          <a:xfrm>
            <a:off x="4284663" y="2111375"/>
            <a:ext cx="414337" cy="381000"/>
          </a:xfrm>
          <a:custGeom>
            <a:avLst/>
            <a:gdLst>
              <a:gd name="connsiteX0" fmla="*/ 0 w 414867"/>
              <a:gd name="connsiteY0" fmla="*/ 381000 h 381000"/>
              <a:gd name="connsiteX1" fmla="*/ 63500 w 414867"/>
              <a:gd name="connsiteY1" fmla="*/ 254000 h 381000"/>
              <a:gd name="connsiteX2" fmla="*/ 171450 w 414867"/>
              <a:gd name="connsiteY2" fmla="*/ 228600 h 381000"/>
              <a:gd name="connsiteX3" fmla="*/ 228600 w 414867"/>
              <a:gd name="connsiteY3" fmla="*/ 215900 h 381000"/>
              <a:gd name="connsiteX4" fmla="*/ 342900 w 414867"/>
              <a:gd name="connsiteY4" fmla="*/ 222250 h 381000"/>
              <a:gd name="connsiteX5" fmla="*/ 412750 w 414867"/>
              <a:gd name="connsiteY5" fmla="*/ 139700 h 381000"/>
              <a:gd name="connsiteX6" fmla="*/ 355600 w 414867"/>
              <a:gd name="connsiteY6" fmla="*/ 76200 h 381000"/>
              <a:gd name="connsiteX7" fmla="*/ 260350 w 414867"/>
              <a:gd name="connsiteY7" fmla="*/ 12700 h 381000"/>
              <a:gd name="connsiteX8" fmla="*/ 95250 w 414867"/>
              <a:gd name="connsiteY8" fmla="*/ 0 h 381000"/>
              <a:gd name="connsiteX9" fmla="*/ 95250 w 414867"/>
              <a:gd name="connsiteY9" fmla="*/ 0 h 381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14867" h="381000">
                <a:moveTo>
                  <a:pt x="0" y="381000"/>
                </a:moveTo>
                <a:cubicBezTo>
                  <a:pt x="17462" y="330200"/>
                  <a:pt x="34925" y="279400"/>
                  <a:pt x="63500" y="254000"/>
                </a:cubicBezTo>
                <a:cubicBezTo>
                  <a:pt x="92075" y="228600"/>
                  <a:pt x="171450" y="228600"/>
                  <a:pt x="171450" y="228600"/>
                </a:cubicBezTo>
                <a:cubicBezTo>
                  <a:pt x="198967" y="222250"/>
                  <a:pt x="200025" y="216958"/>
                  <a:pt x="228600" y="215900"/>
                </a:cubicBezTo>
                <a:cubicBezTo>
                  <a:pt x="257175" y="214842"/>
                  <a:pt x="312208" y="234950"/>
                  <a:pt x="342900" y="222250"/>
                </a:cubicBezTo>
                <a:cubicBezTo>
                  <a:pt x="373592" y="209550"/>
                  <a:pt x="410633" y="164042"/>
                  <a:pt x="412750" y="139700"/>
                </a:cubicBezTo>
                <a:cubicBezTo>
                  <a:pt x="414867" y="115358"/>
                  <a:pt x="381000" y="97367"/>
                  <a:pt x="355600" y="76200"/>
                </a:cubicBezTo>
                <a:cubicBezTo>
                  <a:pt x="330200" y="55033"/>
                  <a:pt x="303742" y="25400"/>
                  <a:pt x="260350" y="12700"/>
                </a:cubicBezTo>
                <a:cubicBezTo>
                  <a:pt x="216958" y="0"/>
                  <a:pt x="95250" y="0"/>
                  <a:pt x="95250" y="0"/>
                </a:cubicBezTo>
                <a:lnTo>
                  <a:pt x="95250" y="0"/>
                </a:lnTo>
              </a:path>
            </a:pathLst>
          </a:cu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GT">
              <a:solidFill>
                <a:prstClr val="black"/>
              </a:solidFill>
            </a:endParaRPr>
          </a:p>
        </p:txBody>
      </p:sp>
      <p:sp>
        <p:nvSpPr>
          <p:cNvPr id="29" name="28 Forma libre"/>
          <p:cNvSpPr/>
          <p:nvPr/>
        </p:nvSpPr>
        <p:spPr>
          <a:xfrm>
            <a:off x="4356100" y="1914525"/>
            <a:ext cx="403225" cy="361950"/>
          </a:xfrm>
          <a:custGeom>
            <a:avLst/>
            <a:gdLst>
              <a:gd name="connsiteX0" fmla="*/ 374650 w 403225"/>
              <a:gd name="connsiteY0" fmla="*/ 361950 h 361950"/>
              <a:gd name="connsiteX1" fmla="*/ 393700 w 403225"/>
              <a:gd name="connsiteY1" fmla="*/ 228600 h 361950"/>
              <a:gd name="connsiteX2" fmla="*/ 317500 w 403225"/>
              <a:gd name="connsiteY2" fmla="*/ 158750 h 361950"/>
              <a:gd name="connsiteX3" fmla="*/ 241300 w 403225"/>
              <a:gd name="connsiteY3" fmla="*/ 139700 h 361950"/>
              <a:gd name="connsiteX4" fmla="*/ 82550 w 403225"/>
              <a:gd name="connsiteY4" fmla="*/ 57150 h 361950"/>
              <a:gd name="connsiteX5" fmla="*/ 0 w 403225"/>
              <a:gd name="connsiteY5" fmla="*/ 0 h 361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03225" h="361950">
                <a:moveTo>
                  <a:pt x="374650" y="361950"/>
                </a:moveTo>
                <a:cubicBezTo>
                  <a:pt x="388937" y="312208"/>
                  <a:pt x="403225" y="262467"/>
                  <a:pt x="393700" y="228600"/>
                </a:cubicBezTo>
                <a:cubicBezTo>
                  <a:pt x="384175" y="194733"/>
                  <a:pt x="342900" y="173567"/>
                  <a:pt x="317500" y="158750"/>
                </a:cubicBezTo>
                <a:cubicBezTo>
                  <a:pt x="292100" y="143933"/>
                  <a:pt x="280458" y="156633"/>
                  <a:pt x="241300" y="139700"/>
                </a:cubicBezTo>
                <a:cubicBezTo>
                  <a:pt x="202142" y="122767"/>
                  <a:pt x="122767" y="80433"/>
                  <a:pt x="82550" y="57150"/>
                </a:cubicBezTo>
                <a:cubicBezTo>
                  <a:pt x="42333" y="33867"/>
                  <a:pt x="21166" y="16933"/>
                  <a:pt x="0" y="0"/>
                </a:cubicBezTo>
              </a:path>
            </a:pathLst>
          </a:cu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GT">
              <a:solidFill>
                <a:prstClr val="black"/>
              </a:solidFill>
            </a:endParaRPr>
          </a:p>
        </p:txBody>
      </p:sp>
      <p:sp>
        <p:nvSpPr>
          <p:cNvPr id="30" name="29 Forma libre"/>
          <p:cNvSpPr/>
          <p:nvPr/>
        </p:nvSpPr>
        <p:spPr>
          <a:xfrm>
            <a:off x="4525963" y="1841500"/>
            <a:ext cx="190500" cy="292100"/>
          </a:xfrm>
          <a:custGeom>
            <a:avLst/>
            <a:gdLst>
              <a:gd name="connsiteX0" fmla="*/ 190500 w 190500"/>
              <a:gd name="connsiteY0" fmla="*/ 292100 h 292100"/>
              <a:gd name="connsiteX1" fmla="*/ 171450 w 190500"/>
              <a:gd name="connsiteY1" fmla="*/ 215900 h 292100"/>
              <a:gd name="connsiteX2" fmla="*/ 88900 w 190500"/>
              <a:gd name="connsiteY2" fmla="*/ 158750 h 292100"/>
              <a:gd name="connsiteX3" fmla="*/ 25400 w 190500"/>
              <a:gd name="connsiteY3" fmla="*/ 88900 h 292100"/>
              <a:gd name="connsiteX4" fmla="*/ 0 w 190500"/>
              <a:gd name="connsiteY4" fmla="*/ 0 h 292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0500" h="292100">
                <a:moveTo>
                  <a:pt x="190500" y="292100"/>
                </a:moveTo>
                <a:cubicBezTo>
                  <a:pt x="189441" y="265112"/>
                  <a:pt x="188383" y="238125"/>
                  <a:pt x="171450" y="215900"/>
                </a:cubicBezTo>
                <a:cubicBezTo>
                  <a:pt x="154517" y="193675"/>
                  <a:pt x="113242" y="179917"/>
                  <a:pt x="88900" y="158750"/>
                </a:cubicBezTo>
                <a:cubicBezTo>
                  <a:pt x="64558" y="137583"/>
                  <a:pt x="40217" y="115358"/>
                  <a:pt x="25400" y="88900"/>
                </a:cubicBezTo>
                <a:cubicBezTo>
                  <a:pt x="10583" y="62442"/>
                  <a:pt x="5291" y="31221"/>
                  <a:pt x="0" y="0"/>
                </a:cubicBezTo>
              </a:path>
            </a:pathLst>
          </a:cu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GT">
              <a:solidFill>
                <a:prstClr val="black"/>
              </a:solidFill>
            </a:endParaRPr>
          </a:p>
        </p:txBody>
      </p:sp>
      <p:sp>
        <p:nvSpPr>
          <p:cNvPr id="31" name="30 Forma libre"/>
          <p:cNvSpPr/>
          <p:nvPr/>
        </p:nvSpPr>
        <p:spPr>
          <a:xfrm>
            <a:off x="4067175" y="1550988"/>
            <a:ext cx="620713" cy="869950"/>
          </a:xfrm>
          <a:custGeom>
            <a:avLst/>
            <a:gdLst>
              <a:gd name="connsiteX0" fmla="*/ 0 w 621242"/>
              <a:gd name="connsiteY0" fmla="*/ 869950 h 869950"/>
              <a:gd name="connsiteX1" fmla="*/ 146050 w 621242"/>
              <a:gd name="connsiteY1" fmla="*/ 673100 h 869950"/>
              <a:gd name="connsiteX2" fmla="*/ 266700 w 621242"/>
              <a:gd name="connsiteY2" fmla="*/ 476250 h 869950"/>
              <a:gd name="connsiteX3" fmla="*/ 387350 w 621242"/>
              <a:gd name="connsiteY3" fmla="*/ 336550 h 869950"/>
              <a:gd name="connsiteX4" fmla="*/ 514350 w 621242"/>
              <a:gd name="connsiteY4" fmla="*/ 234950 h 869950"/>
              <a:gd name="connsiteX5" fmla="*/ 603250 w 621242"/>
              <a:gd name="connsiteY5" fmla="*/ 177800 h 869950"/>
              <a:gd name="connsiteX6" fmla="*/ 615950 w 621242"/>
              <a:gd name="connsiteY6" fmla="*/ 101600 h 869950"/>
              <a:gd name="connsiteX7" fmla="*/ 571500 w 621242"/>
              <a:gd name="connsiteY7" fmla="*/ 50800 h 869950"/>
              <a:gd name="connsiteX8" fmla="*/ 412750 w 621242"/>
              <a:gd name="connsiteY8" fmla="*/ 0 h 869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21242" h="869950">
                <a:moveTo>
                  <a:pt x="0" y="869950"/>
                </a:moveTo>
                <a:cubicBezTo>
                  <a:pt x="50800" y="804333"/>
                  <a:pt x="101600" y="738717"/>
                  <a:pt x="146050" y="673100"/>
                </a:cubicBezTo>
                <a:cubicBezTo>
                  <a:pt x="190500" y="607483"/>
                  <a:pt x="226483" y="532342"/>
                  <a:pt x="266700" y="476250"/>
                </a:cubicBezTo>
                <a:cubicBezTo>
                  <a:pt x="306917" y="420158"/>
                  <a:pt x="346075" y="376767"/>
                  <a:pt x="387350" y="336550"/>
                </a:cubicBezTo>
                <a:cubicBezTo>
                  <a:pt x="428625" y="296333"/>
                  <a:pt x="478367" y="261408"/>
                  <a:pt x="514350" y="234950"/>
                </a:cubicBezTo>
                <a:cubicBezTo>
                  <a:pt x="550333" y="208492"/>
                  <a:pt x="586317" y="200025"/>
                  <a:pt x="603250" y="177800"/>
                </a:cubicBezTo>
                <a:cubicBezTo>
                  <a:pt x="620183" y="155575"/>
                  <a:pt x="621242" y="122766"/>
                  <a:pt x="615950" y="101600"/>
                </a:cubicBezTo>
                <a:cubicBezTo>
                  <a:pt x="610658" y="80434"/>
                  <a:pt x="605367" y="67733"/>
                  <a:pt x="571500" y="50800"/>
                </a:cubicBezTo>
                <a:cubicBezTo>
                  <a:pt x="537633" y="33867"/>
                  <a:pt x="475191" y="16933"/>
                  <a:pt x="412750" y="0"/>
                </a:cubicBezTo>
              </a:path>
            </a:pathLst>
          </a:cu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GT">
              <a:solidFill>
                <a:prstClr val="black"/>
              </a:solidFill>
            </a:endParaRPr>
          </a:p>
        </p:txBody>
      </p:sp>
      <p:sp>
        <p:nvSpPr>
          <p:cNvPr id="32" name="31 Forma libre"/>
          <p:cNvSpPr/>
          <p:nvPr/>
        </p:nvSpPr>
        <p:spPr>
          <a:xfrm>
            <a:off x="3048000" y="1911350"/>
            <a:ext cx="315913" cy="292100"/>
          </a:xfrm>
          <a:custGeom>
            <a:avLst/>
            <a:gdLst>
              <a:gd name="connsiteX0" fmla="*/ 0 w 315383"/>
              <a:gd name="connsiteY0" fmla="*/ 292100 h 292100"/>
              <a:gd name="connsiteX1" fmla="*/ 101600 w 315383"/>
              <a:gd name="connsiteY1" fmla="*/ 152400 h 292100"/>
              <a:gd name="connsiteX2" fmla="*/ 158750 w 315383"/>
              <a:gd name="connsiteY2" fmla="*/ 88900 h 292100"/>
              <a:gd name="connsiteX3" fmla="*/ 292100 w 315383"/>
              <a:gd name="connsiteY3" fmla="*/ 31750 h 292100"/>
              <a:gd name="connsiteX4" fmla="*/ 298450 w 315383"/>
              <a:gd name="connsiteY4" fmla="*/ 0 h 292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5383" h="292100">
                <a:moveTo>
                  <a:pt x="0" y="292100"/>
                </a:moveTo>
                <a:cubicBezTo>
                  <a:pt x="37571" y="239183"/>
                  <a:pt x="75142" y="186267"/>
                  <a:pt x="101600" y="152400"/>
                </a:cubicBezTo>
                <a:cubicBezTo>
                  <a:pt x="128058" y="118533"/>
                  <a:pt x="127000" y="109008"/>
                  <a:pt x="158750" y="88900"/>
                </a:cubicBezTo>
                <a:cubicBezTo>
                  <a:pt x="190500" y="68792"/>
                  <a:pt x="268817" y="46567"/>
                  <a:pt x="292100" y="31750"/>
                </a:cubicBezTo>
                <a:cubicBezTo>
                  <a:pt x="315383" y="16933"/>
                  <a:pt x="306916" y="8466"/>
                  <a:pt x="298450" y="0"/>
                </a:cubicBezTo>
              </a:path>
            </a:pathLst>
          </a:cu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GT">
              <a:solidFill>
                <a:prstClr val="black"/>
              </a:solidFill>
            </a:endParaRPr>
          </a:p>
        </p:txBody>
      </p:sp>
      <p:sp>
        <p:nvSpPr>
          <p:cNvPr id="33" name="32 Forma libre"/>
          <p:cNvSpPr/>
          <p:nvPr/>
        </p:nvSpPr>
        <p:spPr>
          <a:xfrm>
            <a:off x="2730500" y="1727200"/>
            <a:ext cx="139700" cy="457200"/>
          </a:xfrm>
          <a:custGeom>
            <a:avLst/>
            <a:gdLst>
              <a:gd name="connsiteX0" fmla="*/ 0 w 139700"/>
              <a:gd name="connsiteY0" fmla="*/ 457200 h 457200"/>
              <a:gd name="connsiteX1" fmla="*/ 44450 w 139700"/>
              <a:gd name="connsiteY1" fmla="*/ 311150 h 457200"/>
              <a:gd name="connsiteX2" fmla="*/ 76200 w 139700"/>
              <a:gd name="connsiteY2" fmla="*/ 95250 h 457200"/>
              <a:gd name="connsiteX3" fmla="*/ 139700 w 139700"/>
              <a:gd name="connsiteY3" fmla="*/ 0 h 45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9700" h="457200">
                <a:moveTo>
                  <a:pt x="0" y="457200"/>
                </a:moveTo>
                <a:cubicBezTo>
                  <a:pt x="15875" y="414337"/>
                  <a:pt x="31750" y="371475"/>
                  <a:pt x="44450" y="311150"/>
                </a:cubicBezTo>
                <a:cubicBezTo>
                  <a:pt x="57150" y="250825"/>
                  <a:pt x="60325" y="147108"/>
                  <a:pt x="76200" y="95250"/>
                </a:cubicBezTo>
                <a:cubicBezTo>
                  <a:pt x="92075" y="43392"/>
                  <a:pt x="115887" y="21696"/>
                  <a:pt x="139700" y="0"/>
                </a:cubicBezTo>
              </a:path>
            </a:pathLst>
          </a:cu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GT">
              <a:solidFill>
                <a:prstClr val="black"/>
              </a:solidFill>
            </a:endParaRPr>
          </a:p>
        </p:txBody>
      </p:sp>
      <p:sp>
        <p:nvSpPr>
          <p:cNvPr id="34" name="33 Forma libre"/>
          <p:cNvSpPr/>
          <p:nvPr/>
        </p:nvSpPr>
        <p:spPr>
          <a:xfrm>
            <a:off x="3079750" y="2317750"/>
            <a:ext cx="215900" cy="977900"/>
          </a:xfrm>
          <a:custGeom>
            <a:avLst/>
            <a:gdLst>
              <a:gd name="connsiteX0" fmla="*/ 0 w 215900"/>
              <a:gd name="connsiteY0" fmla="*/ 0 h 977900"/>
              <a:gd name="connsiteX1" fmla="*/ 63500 w 215900"/>
              <a:gd name="connsiteY1" fmla="*/ 247650 h 977900"/>
              <a:gd name="connsiteX2" fmla="*/ 120650 w 215900"/>
              <a:gd name="connsiteY2" fmla="*/ 444500 h 977900"/>
              <a:gd name="connsiteX3" fmla="*/ 171450 w 215900"/>
              <a:gd name="connsiteY3" fmla="*/ 749300 h 977900"/>
              <a:gd name="connsiteX4" fmla="*/ 215900 w 215900"/>
              <a:gd name="connsiteY4" fmla="*/ 977900 h 977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5900" h="977900">
                <a:moveTo>
                  <a:pt x="0" y="0"/>
                </a:moveTo>
                <a:cubicBezTo>
                  <a:pt x="21696" y="86783"/>
                  <a:pt x="43392" y="173567"/>
                  <a:pt x="63500" y="247650"/>
                </a:cubicBezTo>
                <a:cubicBezTo>
                  <a:pt x="83608" y="321733"/>
                  <a:pt x="102658" y="360892"/>
                  <a:pt x="120650" y="444500"/>
                </a:cubicBezTo>
                <a:cubicBezTo>
                  <a:pt x="138642" y="528108"/>
                  <a:pt x="155575" y="660400"/>
                  <a:pt x="171450" y="749300"/>
                </a:cubicBezTo>
                <a:cubicBezTo>
                  <a:pt x="187325" y="838200"/>
                  <a:pt x="201612" y="908050"/>
                  <a:pt x="215900" y="977900"/>
                </a:cubicBezTo>
              </a:path>
            </a:pathLst>
          </a:cu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GT">
              <a:solidFill>
                <a:prstClr val="black"/>
              </a:solidFill>
            </a:endParaRPr>
          </a:p>
        </p:txBody>
      </p:sp>
      <p:sp>
        <p:nvSpPr>
          <p:cNvPr id="35" name="34 Forma libre"/>
          <p:cNvSpPr/>
          <p:nvPr/>
        </p:nvSpPr>
        <p:spPr>
          <a:xfrm>
            <a:off x="1187450" y="2927350"/>
            <a:ext cx="1636713" cy="752475"/>
          </a:xfrm>
          <a:custGeom>
            <a:avLst/>
            <a:gdLst>
              <a:gd name="connsiteX0" fmla="*/ 87842 w 1637242"/>
              <a:gd name="connsiteY0" fmla="*/ 0 h 752475"/>
              <a:gd name="connsiteX1" fmla="*/ 11642 w 1637242"/>
              <a:gd name="connsiteY1" fmla="*/ 69850 h 752475"/>
              <a:gd name="connsiteX2" fmla="*/ 17992 w 1637242"/>
              <a:gd name="connsiteY2" fmla="*/ 196850 h 752475"/>
              <a:gd name="connsiteX3" fmla="*/ 106892 w 1637242"/>
              <a:gd name="connsiteY3" fmla="*/ 266700 h 752475"/>
              <a:gd name="connsiteX4" fmla="*/ 176742 w 1637242"/>
              <a:gd name="connsiteY4" fmla="*/ 355600 h 752475"/>
              <a:gd name="connsiteX5" fmla="*/ 259292 w 1637242"/>
              <a:gd name="connsiteY5" fmla="*/ 476250 h 752475"/>
              <a:gd name="connsiteX6" fmla="*/ 360892 w 1637242"/>
              <a:gd name="connsiteY6" fmla="*/ 615950 h 752475"/>
              <a:gd name="connsiteX7" fmla="*/ 506942 w 1637242"/>
              <a:gd name="connsiteY7" fmla="*/ 641350 h 752475"/>
              <a:gd name="connsiteX8" fmla="*/ 614892 w 1637242"/>
              <a:gd name="connsiteY8" fmla="*/ 635000 h 752475"/>
              <a:gd name="connsiteX9" fmla="*/ 754592 w 1637242"/>
              <a:gd name="connsiteY9" fmla="*/ 717550 h 752475"/>
              <a:gd name="connsiteX10" fmla="*/ 938742 w 1637242"/>
              <a:gd name="connsiteY10" fmla="*/ 749300 h 752475"/>
              <a:gd name="connsiteX11" fmla="*/ 1122892 w 1637242"/>
              <a:gd name="connsiteY11" fmla="*/ 736600 h 752475"/>
              <a:gd name="connsiteX12" fmla="*/ 1268942 w 1637242"/>
              <a:gd name="connsiteY12" fmla="*/ 711200 h 752475"/>
              <a:gd name="connsiteX13" fmla="*/ 1345142 w 1637242"/>
              <a:gd name="connsiteY13" fmla="*/ 622300 h 752475"/>
              <a:gd name="connsiteX14" fmla="*/ 1402292 w 1637242"/>
              <a:gd name="connsiteY14" fmla="*/ 546100 h 752475"/>
              <a:gd name="connsiteX15" fmla="*/ 1484842 w 1637242"/>
              <a:gd name="connsiteY15" fmla="*/ 501650 h 752475"/>
              <a:gd name="connsiteX16" fmla="*/ 1573742 w 1637242"/>
              <a:gd name="connsiteY16" fmla="*/ 387350 h 752475"/>
              <a:gd name="connsiteX17" fmla="*/ 1637242 w 1637242"/>
              <a:gd name="connsiteY17" fmla="*/ 273050 h 752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637242" h="752475">
                <a:moveTo>
                  <a:pt x="87842" y="0"/>
                </a:moveTo>
                <a:cubicBezTo>
                  <a:pt x="55563" y="18521"/>
                  <a:pt x="23284" y="37042"/>
                  <a:pt x="11642" y="69850"/>
                </a:cubicBezTo>
                <a:cubicBezTo>
                  <a:pt x="0" y="102658"/>
                  <a:pt x="2117" y="164042"/>
                  <a:pt x="17992" y="196850"/>
                </a:cubicBezTo>
                <a:cubicBezTo>
                  <a:pt x="33867" y="229658"/>
                  <a:pt x="80434" y="240242"/>
                  <a:pt x="106892" y="266700"/>
                </a:cubicBezTo>
                <a:cubicBezTo>
                  <a:pt x="133350" y="293158"/>
                  <a:pt x="151342" y="320675"/>
                  <a:pt x="176742" y="355600"/>
                </a:cubicBezTo>
                <a:cubicBezTo>
                  <a:pt x="202142" y="390525"/>
                  <a:pt x="228600" y="432858"/>
                  <a:pt x="259292" y="476250"/>
                </a:cubicBezTo>
                <a:cubicBezTo>
                  <a:pt x="289984" y="519642"/>
                  <a:pt x="319617" y="588433"/>
                  <a:pt x="360892" y="615950"/>
                </a:cubicBezTo>
                <a:cubicBezTo>
                  <a:pt x="402167" y="643467"/>
                  <a:pt x="464609" y="638175"/>
                  <a:pt x="506942" y="641350"/>
                </a:cubicBezTo>
                <a:cubicBezTo>
                  <a:pt x="549275" y="644525"/>
                  <a:pt x="573617" y="622300"/>
                  <a:pt x="614892" y="635000"/>
                </a:cubicBezTo>
                <a:cubicBezTo>
                  <a:pt x="656167" y="647700"/>
                  <a:pt x="700617" y="698500"/>
                  <a:pt x="754592" y="717550"/>
                </a:cubicBezTo>
                <a:cubicBezTo>
                  <a:pt x="808567" y="736600"/>
                  <a:pt x="877359" y="746125"/>
                  <a:pt x="938742" y="749300"/>
                </a:cubicBezTo>
                <a:cubicBezTo>
                  <a:pt x="1000125" y="752475"/>
                  <a:pt x="1067859" y="742950"/>
                  <a:pt x="1122892" y="736600"/>
                </a:cubicBezTo>
                <a:cubicBezTo>
                  <a:pt x="1177925" y="730250"/>
                  <a:pt x="1231900" y="730250"/>
                  <a:pt x="1268942" y="711200"/>
                </a:cubicBezTo>
                <a:cubicBezTo>
                  <a:pt x="1305984" y="692150"/>
                  <a:pt x="1322917" y="649817"/>
                  <a:pt x="1345142" y="622300"/>
                </a:cubicBezTo>
                <a:cubicBezTo>
                  <a:pt x="1367367" y="594783"/>
                  <a:pt x="1379009" y="566208"/>
                  <a:pt x="1402292" y="546100"/>
                </a:cubicBezTo>
                <a:cubicBezTo>
                  <a:pt x="1425575" y="525992"/>
                  <a:pt x="1456267" y="528108"/>
                  <a:pt x="1484842" y="501650"/>
                </a:cubicBezTo>
                <a:cubicBezTo>
                  <a:pt x="1513417" y="475192"/>
                  <a:pt x="1548342" y="425450"/>
                  <a:pt x="1573742" y="387350"/>
                </a:cubicBezTo>
                <a:cubicBezTo>
                  <a:pt x="1599142" y="349250"/>
                  <a:pt x="1618192" y="311150"/>
                  <a:pt x="1637242" y="273050"/>
                </a:cubicBezTo>
              </a:path>
            </a:pathLst>
          </a:cu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GT">
              <a:solidFill>
                <a:prstClr val="black"/>
              </a:solidFill>
            </a:endParaRPr>
          </a:p>
        </p:txBody>
      </p:sp>
      <p:sp>
        <p:nvSpPr>
          <p:cNvPr id="36" name="35 Forma libre"/>
          <p:cNvSpPr/>
          <p:nvPr/>
        </p:nvSpPr>
        <p:spPr>
          <a:xfrm>
            <a:off x="2987675" y="2343150"/>
            <a:ext cx="258763" cy="1181100"/>
          </a:xfrm>
          <a:custGeom>
            <a:avLst/>
            <a:gdLst>
              <a:gd name="connsiteX0" fmla="*/ 0 w 258762"/>
              <a:gd name="connsiteY0" fmla="*/ 0 h 1181100"/>
              <a:gd name="connsiteX1" fmla="*/ 57150 w 258762"/>
              <a:gd name="connsiteY1" fmla="*/ 285750 h 1181100"/>
              <a:gd name="connsiteX2" fmla="*/ 133350 w 258762"/>
              <a:gd name="connsiteY2" fmla="*/ 476250 h 1181100"/>
              <a:gd name="connsiteX3" fmla="*/ 152400 w 258762"/>
              <a:gd name="connsiteY3" fmla="*/ 704850 h 1181100"/>
              <a:gd name="connsiteX4" fmla="*/ 219075 w 258762"/>
              <a:gd name="connsiteY4" fmla="*/ 904875 h 1181100"/>
              <a:gd name="connsiteX5" fmla="*/ 247650 w 258762"/>
              <a:gd name="connsiteY5" fmla="*/ 952500 h 1181100"/>
              <a:gd name="connsiteX6" fmla="*/ 152400 w 258762"/>
              <a:gd name="connsiteY6" fmla="*/ 1181100 h 1181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8762" h="1181100">
                <a:moveTo>
                  <a:pt x="0" y="0"/>
                </a:moveTo>
                <a:cubicBezTo>
                  <a:pt x="17462" y="103187"/>
                  <a:pt x="34925" y="206375"/>
                  <a:pt x="57150" y="285750"/>
                </a:cubicBezTo>
                <a:cubicBezTo>
                  <a:pt x="79375" y="365125"/>
                  <a:pt x="117475" y="406400"/>
                  <a:pt x="133350" y="476250"/>
                </a:cubicBezTo>
                <a:cubicBezTo>
                  <a:pt x="149225" y="546100"/>
                  <a:pt x="138113" y="633413"/>
                  <a:pt x="152400" y="704850"/>
                </a:cubicBezTo>
                <a:cubicBezTo>
                  <a:pt x="166688" y="776288"/>
                  <a:pt x="203200" y="863600"/>
                  <a:pt x="219075" y="904875"/>
                </a:cubicBezTo>
                <a:cubicBezTo>
                  <a:pt x="234950" y="946150"/>
                  <a:pt x="258762" y="906463"/>
                  <a:pt x="247650" y="952500"/>
                </a:cubicBezTo>
                <a:cubicBezTo>
                  <a:pt x="236538" y="998537"/>
                  <a:pt x="194469" y="1089818"/>
                  <a:pt x="152400" y="1181100"/>
                </a:cubicBezTo>
              </a:path>
            </a:pathLst>
          </a:cu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GT">
              <a:solidFill>
                <a:prstClr val="black"/>
              </a:solidFill>
            </a:endParaRPr>
          </a:p>
        </p:txBody>
      </p:sp>
      <p:sp>
        <p:nvSpPr>
          <p:cNvPr id="37" name="36 Forma libre"/>
          <p:cNvSpPr/>
          <p:nvPr/>
        </p:nvSpPr>
        <p:spPr>
          <a:xfrm rot="222164">
            <a:off x="1155700" y="4024313"/>
            <a:ext cx="2836863" cy="906462"/>
          </a:xfrm>
          <a:custGeom>
            <a:avLst/>
            <a:gdLst>
              <a:gd name="connsiteX0" fmla="*/ 0 w 2990850"/>
              <a:gd name="connsiteY0" fmla="*/ 0 h 1071562"/>
              <a:gd name="connsiteX1" fmla="*/ 66675 w 2990850"/>
              <a:gd name="connsiteY1" fmla="*/ 257175 h 1071562"/>
              <a:gd name="connsiteX2" fmla="*/ 247650 w 2990850"/>
              <a:gd name="connsiteY2" fmla="*/ 438150 h 1071562"/>
              <a:gd name="connsiteX3" fmla="*/ 323850 w 2990850"/>
              <a:gd name="connsiteY3" fmla="*/ 495300 h 1071562"/>
              <a:gd name="connsiteX4" fmla="*/ 447675 w 2990850"/>
              <a:gd name="connsiteY4" fmla="*/ 657225 h 1071562"/>
              <a:gd name="connsiteX5" fmla="*/ 514350 w 2990850"/>
              <a:gd name="connsiteY5" fmla="*/ 723900 h 1071562"/>
              <a:gd name="connsiteX6" fmla="*/ 685800 w 2990850"/>
              <a:gd name="connsiteY6" fmla="*/ 752475 h 1071562"/>
              <a:gd name="connsiteX7" fmla="*/ 790575 w 2990850"/>
              <a:gd name="connsiteY7" fmla="*/ 885825 h 1071562"/>
              <a:gd name="connsiteX8" fmla="*/ 1000125 w 2990850"/>
              <a:gd name="connsiteY8" fmla="*/ 971550 h 1071562"/>
              <a:gd name="connsiteX9" fmla="*/ 1228725 w 2990850"/>
              <a:gd name="connsiteY9" fmla="*/ 971550 h 1071562"/>
              <a:gd name="connsiteX10" fmla="*/ 1371600 w 2990850"/>
              <a:gd name="connsiteY10" fmla="*/ 1057275 h 1071562"/>
              <a:gd name="connsiteX11" fmla="*/ 1647825 w 2990850"/>
              <a:gd name="connsiteY11" fmla="*/ 1057275 h 1071562"/>
              <a:gd name="connsiteX12" fmla="*/ 1866900 w 2990850"/>
              <a:gd name="connsiteY12" fmla="*/ 1038225 h 1071562"/>
              <a:gd name="connsiteX13" fmla="*/ 2019300 w 2990850"/>
              <a:gd name="connsiteY13" fmla="*/ 952500 h 1071562"/>
              <a:gd name="connsiteX14" fmla="*/ 2200275 w 2990850"/>
              <a:gd name="connsiteY14" fmla="*/ 895350 h 1071562"/>
              <a:gd name="connsiteX15" fmla="*/ 2419350 w 2990850"/>
              <a:gd name="connsiteY15" fmla="*/ 828675 h 1071562"/>
              <a:gd name="connsiteX16" fmla="*/ 2581275 w 2990850"/>
              <a:gd name="connsiteY16" fmla="*/ 685800 h 1071562"/>
              <a:gd name="connsiteX17" fmla="*/ 2828925 w 2990850"/>
              <a:gd name="connsiteY17" fmla="*/ 552450 h 1071562"/>
              <a:gd name="connsiteX18" fmla="*/ 2990850 w 2990850"/>
              <a:gd name="connsiteY18" fmla="*/ 352425 h 10715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2990850" h="1071562">
                <a:moveTo>
                  <a:pt x="0" y="0"/>
                </a:moveTo>
                <a:cubicBezTo>
                  <a:pt x="12700" y="92075"/>
                  <a:pt x="25400" y="184150"/>
                  <a:pt x="66675" y="257175"/>
                </a:cubicBezTo>
                <a:cubicBezTo>
                  <a:pt x="107950" y="330200"/>
                  <a:pt x="204788" y="398463"/>
                  <a:pt x="247650" y="438150"/>
                </a:cubicBezTo>
                <a:cubicBezTo>
                  <a:pt x="290512" y="477837"/>
                  <a:pt x="290513" y="458788"/>
                  <a:pt x="323850" y="495300"/>
                </a:cubicBezTo>
                <a:cubicBezTo>
                  <a:pt x="357188" y="531813"/>
                  <a:pt x="415925" y="619125"/>
                  <a:pt x="447675" y="657225"/>
                </a:cubicBezTo>
                <a:cubicBezTo>
                  <a:pt x="479425" y="695325"/>
                  <a:pt x="474663" y="708025"/>
                  <a:pt x="514350" y="723900"/>
                </a:cubicBezTo>
                <a:cubicBezTo>
                  <a:pt x="554037" y="739775"/>
                  <a:pt x="639762" y="725487"/>
                  <a:pt x="685800" y="752475"/>
                </a:cubicBezTo>
                <a:cubicBezTo>
                  <a:pt x="731838" y="779463"/>
                  <a:pt x="738188" y="849313"/>
                  <a:pt x="790575" y="885825"/>
                </a:cubicBezTo>
                <a:cubicBezTo>
                  <a:pt x="842962" y="922337"/>
                  <a:pt x="927100" y="957263"/>
                  <a:pt x="1000125" y="971550"/>
                </a:cubicBezTo>
                <a:cubicBezTo>
                  <a:pt x="1073150" y="985837"/>
                  <a:pt x="1166813" y="957263"/>
                  <a:pt x="1228725" y="971550"/>
                </a:cubicBezTo>
                <a:cubicBezTo>
                  <a:pt x="1290637" y="985837"/>
                  <a:pt x="1301750" y="1042988"/>
                  <a:pt x="1371600" y="1057275"/>
                </a:cubicBezTo>
                <a:cubicBezTo>
                  <a:pt x="1441450" y="1071562"/>
                  <a:pt x="1565275" y="1060450"/>
                  <a:pt x="1647825" y="1057275"/>
                </a:cubicBezTo>
                <a:cubicBezTo>
                  <a:pt x="1730375" y="1054100"/>
                  <a:pt x="1804988" y="1055687"/>
                  <a:pt x="1866900" y="1038225"/>
                </a:cubicBezTo>
                <a:cubicBezTo>
                  <a:pt x="1928812" y="1020763"/>
                  <a:pt x="1963738" y="976312"/>
                  <a:pt x="2019300" y="952500"/>
                </a:cubicBezTo>
                <a:cubicBezTo>
                  <a:pt x="2074862" y="928688"/>
                  <a:pt x="2200275" y="895350"/>
                  <a:pt x="2200275" y="895350"/>
                </a:cubicBezTo>
                <a:cubicBezTo>
                  <a:pt x="2266950" y="874713"/>
                  <a:pt x="2355850" y="863600"/>
                  <a:pt x="2419350" y="828675"/>
                </a:cubicBezTo>
                <a:cubicBezTo>
                  <a:pt x="2482850" y="793750"/>
                  <a:pt x="2513013" y="731837"/>
                  <a:pt x="2581275" y="685800"/>
                </a:cubicBezTo>
                <a:cubicBezTo>
                  <a:pt x="2649537" y="639763"/>
                  <a:pt x="2760663" y="608012"/>
                  <a:pt x="2828925" y="552450"/>
                </a:cubicBezTo>
                <a:cubicBezTo>
                  <a:pt x="2897187" y="496888"/>
                  <a:pt x="2967038" y="385762"/>
                  <a:pt x="2990850" y="352425"/>
                </a:cubicBezTo>
              </a:path>
            </a:pathLst>
          </a:cu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GT">
              <a:solidFill>
                <a:prstClr val="black"/>
              </a:solidFill>
            </a:endParaRPr>
          </a:p>
        </p:txBody>
      </p:sp>
      <p:sp>
        <p:nvSpPr>
          <p:cNvPr id="18" name="1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8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8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14"/>
          <p:cNvPicPr>
            <a:picLocks noChangeAspect="1" noChangeArrowheads="1"/>
          </p:cNvPicPr>
          <p:nvPr/>
        </p:nvPicPr>
        <p:blipFill>
          <a:blip r:embed="rId2" cstate="print"/>
          <a:srcRect l="16606" t="11438" r="46480" b="4131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10 Forma libre"/>
          <p:cNvSpPr/>
          <p:nvPr/>
        </p:nvSpPr>
        <p:spPr>
          <a:xfrm>
            <a:off x="3708400" y="1916113"/>
            <a:ext cx="1439863" cy="1087437"/>
          </a:xfrm>
          <a:custGeom>
            <a:avLst/>
            <a:gdLst>
              <a:gd name="connsiteX0" fmla="*/ 0 w 1440543"/>
              <a:gd name="connsiteY0" fmla="*/ 977900 h 1086757"/>
              <a:gd name="connsiteX1" fmla="*/ 206829 w 1440543"/>
              <a:gd name="connsiteY1" fmla="*/ 912586 h 1086757"/>
              <a:gd name="connsiteX2" fmla="*/ 544286 w 1440543"/>
              <a:gd name="connsiteY2" fmla="*/ 466271 h 1086757"/>
              <a:gd name="connsiteX3" fmla="*/ 762000 w 1440543"/>
              <a:gd name="connsiteY3" fmla="*/ 172357 h 1086757"/>
              <a:gd name="connsiteX4" fmla="*/ 1045029 w 1440543"/>
              <a:gd name="connsiteY4" fmla="*/ 19957 h 1086757"/>
              <a:gd name="connsiteX5" fmla="*/ 1338943 w 1440543"/>
              <a:gd name="connsiteY5" fmla="*/ 52614 h 1086757"/>
              <a:gd name="connsiteX6" fmla="*/ 1426029 w 1440543"/>
              <a:gd name="connsiteY6" fmla="*/ 183243 h 1086757"/>
              <a:gd name="connsiteX7" fmla="*/ 1426029 w 1440543"/>
              <a:gd name="connsiteY7" fmla="*/ 346529 h 1086757"/>
              <a:gd name="connsiteX8" fmla="*/ 1371600 w 1440543"/>
              <a:gd name="connsiteY8" fmla="*/ 498929 h 1086757"/>
              <a:gd name="connsiteX9" fmla="*/ 1393371 w 1440543"/>
              <a:gd name="connsiteY9" fmla="*/ 673100 h 1086757"/>
              <a:gd name="connsiteX10" fmla="*/ 1415143 w 1440543"/>
              <a:gd name="connsiteY10" fmla="*/ 792843 h 1086757"/>
              <a:gd name="connsiteX11" fmla="*/ 1382486 w 1440543"/>
              <a:gd name="connsiteY11" fmla="*/ 1010557 h 1086757"/>
              <a:gd name="connsiteX12" fmla="*/ 1328057 w 1440543"/>
              <a:gd name="connsiteY12" fmla="*/ 1086757 h 1086757"/>
              <a:gd name="connsiteX13" fmla="*/ 1328057 w 1440543"/>
              <a:gd name="connsiteY13" fmla="*/ 1086757 h 10867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440543" h="1086757">
                <a:moveTo>
                  <a:pt x="0" y="977900"/>
                </a:moveTo>
                <a:cubicBezTo>
                  <a:pt x="58057" y="987878"/>
                  <a:pt x="116115" y="997857"/>
                  <a:pt x="206829" y="912586"/>
                </a:cubicBezTo>
                <a:cubicBezTo>
                  <a:pt x="297543" y="827315"/>
                  <a:pt x="451758" y="589642"/>
                  <a:pt x="544286" y="466271"/>
                </a:cubicBezTo>
                <a:cubicBezTo>
                  <a:pt x="636814" y="342900"/>
                  <a:pt x="678543" y="246743"/>
                  <a:pt x="762000" y="172357"/>
                </a:cubicBezTo>
                <a:cubicBezTo>
                  <a:pt x="845457" y="97971"/>
                  <a:pt x="948872" y="39914"/>
                  <a:pt x="1045029" y="19957"/>
                </a:cubicBezTo>
                <a:cubicBezTo>
                  <a:pt x="1141186" y="0"/>
                  <a:pt x="1275443" y="25400"/>
                  <a:pt x="1338943" y="52614"/>
                </a:cubicBezTo>
                <a:cubicBezTo>
                  <a:pt x="1402443" y="79828"/>
                  <a:pt x="1411515" y="134257"/>
                  <a:pt x="1426029" y="183243"/>
                </a:cubicBezTo>
                <a:cubicBezTo>
                  <a:pt x="1440543" y="232229"/>
                  <a:pt x="1435100" y="293915"/>
                  <a:pt x="1426029" y="346529"/>
                </a:cubicBezTo>
                <a:cubicBezTo>
                  <a:pt x="1416958" y="399143"/>
                  <a:pt x="1377043" y="444501"/>
                  <a:pt x="1371600" y="498929"/>
                </a:cubicBezTo>
                <a:cubicBezTo>
                  <a:pt x="1366157" y="553357"/>
                  <a:pt x="1386114" y="624114"/>
                  <a:pt x="1393371" y="673100"/>
                </a:cubicBezTo>
                <a:cubicBezTo>
                  <a:pt x="1400628" y="722086"/>
                  <a:pt x="1416957" y="736600"/>
                  <a:pt x="1415143" y="792843"/>
                </a:cubicBezTo>
                <a:cubicBezTo>
                  <a:pt x="1413329" y="849086"/>
                  <a:pt x="1397000" y="961571"/>
                  <a:pt x="1382486" y="1010557"/>
                </a:cubicBezTo>
                <a:cubicBezTo>
                  <a:pt x="1367972" y="1059543"/>
                  <a:pt x="1328057" y="1086757"/>
                  <a:pt x="1328057" y="1086757"/>
                </a:cubicBezTo>
                <a:lnTo>
                  <a:pt x="1328057" y="1086757"/>
                </a:lnTo>
              </a:path>
            </a:pathLst>
          </a:custGeom>
          <a:ln w="7620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GT">
              <a:solidFill>
                <a:prstClr val="black"/>
              </a:solidFill>
            </a:endParaRPr>
          </a:p>
        </p:txBody>
      </p:sp>
      <p:sp>
        <p:nvSpPr>
          <p:cNvPr id="12" name="11 Forma libre"/>
          <p:cNvSpPr/>
          <p:nvPr/>
        </p:nvSpPr>
        <p:spPr>
          <a:xfrm>
            <a:off x="1871663" y="2852738"/>
            <a:ext cx="5214937" cy="3049587"/>
          </a:xfrm>
          <a:custGeom>
            <a:avLst/>
            <a:gdLst>
              <a:gd name="connsiteX0" fmla="*/ 1676400 w 5214257"/>
              <a:gd name="connsiteY0" fmla="*/ 0 h 3265714"/>
              <a:gd name="connsiteX1" fmla="*/ 1338943 w 5214257"/>
              <a:gd name="connsiteY1" fmla="*/ 250371 h 3265714"/>
              <a:gd name="connsiteX2" fmla="*/ 979714 w 5214257"/>
              <a:gd name="connsiteY2" fmla="*/ 239485 h 3265714"/>
              <a:gd name="connsiteX3" fmla="*/ 859971 w 5214257"/>
              <a:gd name="connsiteY3" fmla="*/ 391885 h 3265714"/>
              <a:gd name="connsiteX4" fmla="*/ 805543 w 5214257"/>
              <a:gd name="connsiteY4" fmla="*/ 468085 h 3265714"/>
              <a:gd name="connsiteX5" fmla="*/ 566057 w 5214257"/>
              <a:gd name="connsiteY5" fmla="*/ 435428 h 3265714"/>
              <a:gd name="connsiteX6" fmla="*/ 468086 w 5214257"/>
              <a:gd name="connsiteY6" fmla="*/ 381000 h 3265714"/>
              <a:gd name="connsiteX7" fmla="*/ 446314 w 5214257"/>
              <a:gd name="connsiteY7" fmla="*/ 391885 h 3265714"/>
              <a:gd name="connsiteX8" fmla="*/ 435428 w 5214257"/>
              <a:gd name="connsiteY8" fmla="*/ 435428 h 3265714"/>
              <a:gd name="connsiteX9" fmla="*/ 359228 w 5214257"/>
              <a:gd name="connsiteY9" fmla="*/ 751114 h 3265714"/>
              <a:gd name="connsiteX10" fmla="*/ 228600 w 5214257"/>
              <a:gd name="connsiteY10" fmla="*/ 1186543 h 3265714"/>
              <a:gd name="connsiteX11" fmla="*/ 54428 w 5214257"/>
              <a:gd name="connsiteY11" fmla="*/ 1600200 h 3265714"/>
              <a:gd name="connsiteX12" fmla="*/ 32657 w 5214257"/>
              <a:gd name="connsiteY12" fmla="*/ 1643743 h 3265714"/>
              <a:gd name="connsiteX13" fmla="*/ 250371 w 5214257"/>
              <a:gd name="connsiteY13" fmla="*/ 1992085 h 3265714"/>
              <a:gd name="connsiteX14" fmla="*/ 609600 w 5214257"/>
              <a:gd name="connsiteY14" fmla="*/ 2362200 h 3265714"/>
              <a:gd name="connsiteX15" fmla="*/ 674914 w 5214257"/>
              <a:gd name="connsiteY15" fmla="*/ 2416628 h 3265714"/>
              <a:gd name="connsiteX16" fmla="*/ 838200 w 5214257"/>
              <a:gd name="connsiteY16" fmla="*/ 2634343 h 3265714"/>
              <a:gd name="connsiteX17" fmla="*/ 1219200 w 5214257"/>
              <a:gd name="connsiteY17" fmla="*/ 2775857 h 3265714"/>
              <a:gd name="connsiteX18" fmla="*/ 1567543 w 5214257"/>
              <a:gd name="connsiteY18" fmla="*/ 3015343 h 3265714"/>
              <a:gd name="connsiteX19" fmla="*/ 2122714 w 5214257"/>
              <a:gd name="connsiteY19" fmla="*/ 3113314 h 3265714"/>
              <a:gd name="connsiteX20" fmla="*/ 2579914 w 5214257"/>
              <a:gd name="connsiteY20" fmla="*/ 3233057 h 3265714"/>
              <a:gd name="connsiteX21" fmla="*/ 3614057 w 5214257"/>
              <a:gd name="connsiteY21" fmla="*/ 3222171 h 3265714"/>
              <a:gd name="connsiteX22" fmla="*/ 4027714 w 5214257"/>
              <a:gd name="connsiteY22" fmla="*/ 2971800 h 3265714"/>
              <a:gd name="connsiteX23" fmla="*/ 4343400 w 5214257"/>
              <a:gd name="connsiteY23" fmla="*/ 2939143 h 3265714"/>
              <a:gd name="connsiteX24" fmla="*/ 5214257 w 5214257"/>
              <a:gd name="connsiteY24" fmla="*/ 2394857 h 3265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5214257" h="3265714">
                <a:moveTo>
                  <a:pt x="1676400" y="0"/>
                </a:moveTo>
                <a:cubicBezTo>
                  <a:pt x="1565728" y="105228"/>
                  <a:pt x="1455057" y="210457"/>
                  <a:pt x="1338943" y="250371"/>
                </a:cubicBezTo>
                <a:cubicBezTo>
                  <a:pt x="1222829" y="290285"/>
                  <a:pt x="1059543" y="215899"/>
                  <a:pt x="979714" y="239485"/>
                </a:cubicBezTo>
                <a:cubicBezTo>
                  <a:pt x="899885" y="263071"/>
                  <a:pt x="889000" y="353785"/>
                  <a:pt x="859971" y="391885"/>
                </a:cubicBezTo>
                <a:cubicBezTo>
                  <a:pt x="830942" y="429985"/>
                  <a:pt x="854529" y="460828"/>
                  <a:pt x="805543" y="468085"/>
                </a:cubicBezTo>
                <a:cubicBezTo>
                  <a:pt x="756557" y="475342"/>
                  <a:pt x="622300" y="449942"/>
                  <a:pt x="566057" y="435428"/>
                </a:cubicBezTo>
                <a:cubicBezTo>
                  <a:pt x="509814" y="420914"/>
                  <a:pt x="488043" y="388257"/>
                  <a:pt x="468086" y="381000"/>
                </a:cubicBezTo>
                <a:cubicBezTo>
                  <a:pt x="448129" y="373743"/>
                  <a:pt x="451757" y="382814"/>
                  <a:pt x="446314" y="391885"/>
                </a:cubicBezTo>
                <a:cubicBezTo>
                  <a:pt x="440871" y="400956"/>
                  <a:pt x="449942" y="375557"/>
                  <a:pt x="435428" y="435428"/>
                </a:cubicBezTo>
                <a:cubicBezTo>
                  <a:pt x="420914" y="495299"/>
                  <a:pt x="393699" y="625928"/>
                  <a:pt x="359228" y="751114"/>
                </a:cubicBezTo>
                <a:cubicBezTo>
                  <a:pt x="324757" y="876300"/>
                  <a:pt x="279400" y="1045029"/>
                  <a:pt x="228600" y="1186543"/>
                </a:cubicBezTo>
                <a:cubicBezTo>
                  <a:pt x="177800" y="1328057"/>
                  <a:pt x="87085" y="1524000"/>
                  <a:pt x="54428" y="1600200"/>
                </a:cubicBezTo>
                <a:cubicBezTo>
                  <a:pt x="21771" y="1676400"/>
                  <a:pt x="0" y="1578429"/>
                  <a:pt x="32657" y="1643743"/>
                </a:cubicBezTo>
                <a:cubicBezTo>
                  <a:pt x="65314" y="1709057"/>
                  <a:pt x="154214" y="1872342"/>
                  <a:pt x="250371" y="1992085"/>
                </a:cubicBezTo>
                <a:cubicBezTo>
                  <a:pt x="346528" y="2111828"/>
                  <a:pt x="538843" y="2291443"/>
                  <a:pt x="609600" y="2362200"/>
                </a:cubicBezTo>
                <a:cubicBezTo>
                  <a:pt x="680357" y="2432957"/>
                  <a:pt x="636814" y="2371271"/>
                  <a:pt x="674914" y="2416628"/>
                </a:cubicBezTo>
                <a:cubicBezTo>
                  <a:pt x="713014" y="2461985"/>
                  <a:pt x="747486" y="2574472"/>
                  <a:pt x="838200" y="2634343"/>
                </a:cubicBezTo>
                <a:cubicBezTo>
                  <a:pt x="928914" y="2694214"/>
                  <a:pt x="1097643" y="2712357"/>
                  <a:pt x="1219200" y="2775857"/>
                </a:cubicBezTo>
                <a:cubicBezTo>
                  <a:pt x="1340757" y="2839357"/>
                  <a:pt x="1416957" y="2959100"/>
                  <a:pt x="1567543" y="3015343"/>
                </a:cubicBezTo>
                <a:cubicBezTo>
                  <a:pt x="1718129" y="3071586"/>
                  <a:pt x="1953986" y="3077028"/>
                  <a:pt x="2122714" y="3113314"/>
                </a:cubicBezTo>
                <a:cubicBezTo>
                  <a:pt x="2291442" y="3149600"/>
                  <a:pt x="2331357" y="3214914"/>
                  <a:pt x="2579914" y="3233057"/>
                </a:cubicBezTo>
                <a:cubicBezTo>
                  <a:pt x="2828471" y="3251200"/>
                  <a:pt x="3372757" y="3265714"/>
                  <a:pt x="3614057" y="3222171"/>
                </a:cubicBezTo>
                <a:cubicBezTo>
                  <a:pt x="3855357" y="3178628"/>
                  <a:pt x="3906157" y="3018971"/>
                  <a:pt x="4027714" y="2971800"/>
                </a:cubicBezTo>
                <a:cubicBezTo>
                  <a:pt x="4149271" y="2924629"/>
                  <a:pt x="4145643" y="3035300"/>
                  <a:pt x="4343400" y="2939143"/>
                </a:cubicBezTo>
                <a:cubicBezTo>
                  <a:pt x="4541157" y="2842986"/>
                  <a:pt x="4877707" y="2618921"/>
                  <a:pt x="5214257" y="2394857"/>
                </a:cubicBezTo>
              </a:path>
            </a:pathLst>
          </a:custGeom>
          <a:ln w="76200">
            <a:solidFill>
              <a:srgbClr val="FFFF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GT">
              <a:solidFill>
                <a:prstClr val="black"/>
              </a:solidFill>
            </a:endParaRPr>
          </a:p>
        </p:txBody>
      </p:sp>
      <p:sp>
        <p:nvSpPr>
          <p:cNvPr id="13" name="12 Forma libre"/>
          <p:cNvSpPr/>
          <p:nvPr/>
        </p:nvSpPr>
        <p:spPr>
          <a:xfrm>
            <a:off x="2076450" y="2781300"/>
            <a:ext cx="3071813" cy="1225550"/>
          </a:xfrm>
          <a:custGeom>
            <a:avLst/>
            <a:gdLst>
              <a:gd name="connsiteX0" fmla="*/ 284843 w 3071586"/>
              <a:gd name="connsiteY0" fmla="*/ 391885 h 1226457"/>
              <a:gd name="connsiteX1" fmla="*/ 208643 w 3071586"/>
              <a:gd name="connsiteY1" fmla="*/ 119743 h 1226457"/>
              <a:gd name="connsiteX2" fmla="*/ 208643 w 3071586"/>
              <a:gd name="connsiteY2" fmla="*/ 76200 h 1226457"/>
              <a:gd name="connsiteX3" fmla="*/ 99786 w 3071586"/>
              <a:gd name="connsiteY3" fmla="*/ 130628 h 1226457"/>
              <a:gd name="connsiteX4" fmla="*/ 12700 w 3071586"/>
              <a:gd name="connsiteY4" fmla="*/ 261257 h 1226457"/>
              <a:gd name="connsiteX5" fmla="*/ 23586 w 3071586"/>
              <a:gd name="connsiteY5" fmla="*/ 391885 h 1226457"/>
              <a:gd name="connsiteX6" fmla="*/ 88900 w 3071586"/>
              <a:gd name="connsiteY6" fmla="*/ 478971 h 1226457"/>
              <a:gd name="connsiteX7" fmla="*/ 197757 w 3071586"/>
              <a:gd name="connsiteY7" fmla="*/ 555171 h 1226457"/>
              <a:gd name="connsiteX8" fmla="*/ 328386 w 3071586"/>
              <a:gd name="connsiteY8" fmla="*/ 707571 h 1226457"/>
              <a:gd name="connsiteX9" fmla="*/ 426357 w 3071586"/>
              <a:gd name="connsiteY9" fmla="*/ 794657 h 1226457"/>
              <a:gd name="connsiteX10" fmla="*/ 535214 w 3071586"/>
              <a:gd name="connsiteY10" fmla="*/ 979714 h 1226457"/>
              <a:gd name="connsiteX11" fmla="*/ 763814 w 3071586"/>
              <a:gd name="connsiteY11" fmla="*/ 1066800 h 1226457"/>
              <a:gd name="connsiteX12" fmla="*/ 1112157 w 3071586"/>
              <a:gd name="connsiteY12" fmla="*/ 1121228 h 1226457"/>
              <a:gd name="connsiteX13" fmla="*/ 1449614 w 3071586"/>
              <a:gd name="connsiteY13" fmla="*/ 1208314 h 1226457"/>
              <a:gd name="connsiteX14" fmla="*/ 1993900 w 3071586"/>
              <a:gd name="connsiteY14" fmla="*/ 1219200 h 1226457"/>
              <a:gd name="connsiteX15" fmla="*/ 2255157 w 3071586"/>
              <a:gd name="connsiteY15" fmla="*/ 1164771 h 1226457"/>
              <a:gd name="connsiteX16" fmla="*/ 2461986 w 3071586"/>
              <a:gd name="connsiteY16" fmla="*/ 968828 h 1226457"/>
              <a:gd name="connsiteX17" fmla="*/ 2755900 w 3071586"/>
              <a:gd name="connsiteY17" fmla="*/ 740228 h 1226457"/>
              <a:gd name="connsiteX18" fmla="*/ 2930071 w 3071586"/>
              <a:gd name="connsiteY18" fmla="*/ 478971 h 1226457"/>
              <a:gd name="connsiteX19" fmla="*/ 3006271 w 3071586"/>
              <a:gd name="connsiteY19" fmla="*/ 195943 h 1226457"/>
              <a:gd name="connsiteX20" fmla="*/ 3071586 w 3071586"/>
              <a:gd name="connsiteY20" fmla="*/ 0 h 12264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3071586" h="1226457">
                <a:moveTo>
                  <a:pt x="284843" y="391885"/>
                </a:moveTo>
                <a:cubicBezTo>
                  <a:pt x="253093" y="282121"/>
                  <a:pt x="221343" y="172357"/>
                  <a:pt x="208643" y="119743"/>
                </a:cubicBezTo>
                <a:cubicBezTo>
                  <a:pt x="195943" y="67129"/>
                  <a:pt x="226786" y="74386"/>
                  <a:pt x="208643" y="76200"/>
                </a:cubicBezTo>
                <a:cubicBezTo>
                  <a:pt x="190500" y="78014"/>
                  <a:pt x="132443" y="99785"/>
                  <a:pt x="99786" y="130628"/>
                </a:cubicBezTo>
                <a:cubicBezTo>
                  <a:pt x="67129" y="161471"/>
                  <a:pt x="25400" y="217714"/>
                  <a:pt x="12700" y="261257"/>
                </a:cubicBezTo>
                <a:cubicBezTo>
                  <a:pt x="0" y="304800"/>
                  <a:pt x="10886" y="355599"/>
                  <a:pt x="23586" y="391885"/>
                </a:cubicBezTo>
                <a:cubicBezTo>
                  <a:pt x="36286" y="428171"/>
                  <a:pt x="59872" y="451757"/>
                  <a:pt x="88900" y="478971"/>
                </a:cubicBezTo>
                <a:cubicBezTo>
                  <a:pt x="117928" y="506185"/>
                  <a:pt x="157843" y="517071"/>
                  <a:pt x="197757" y="555171"/>
                </a:cubicBezTo>
                <a:cubicBezTo>
                  <a:pt x="237671" y="593271"/>
                  <a:pt x="290286" y="667657"/>
                  <a:pt x="328386" y="707571"/>
                </a:cubicBezTo>
                <a:cubicBezTo>
                  <a:pt x="366486" y="747485"/>
                  <a:pt x="391886" y="749300"/>
                  <a:pt x="426357" y="794657"/>
                </a:cubicBezTo>
                <a:cubicBezTo>
                  <a:pt x="460828" y="840014"/>
                  <a:pt x="478971" y="934357"/>
                  <a:pt x="535214" y="979714"/>
                </a:cubicBezTo>
                <a:cubicBezTo>
                  <a:pt x="591457" y="1025071"/>
                  <a:pt x="667657" y="1043214"/>
                  <a:pt x="763814" y="1066800"/>
                </a:cubicBezTo>
                <a:cubicBezTo>
                  <a:pt x="859971" y="1090386"/>
                  <a:pt x="997857" y="1097642"/>
                  <a:pt x="1112157" y="1121228"/>
                </a:cubicBezTo>
                <a:cubicBezTo>
                  <a:pt x="1226457" y="1144814"/>
                  <a:pt x="1302657" y="1191985"/>
                  <a:pt x="1449614" y="1208314"/>
                </a:cubicBezTo>
                <a:cubicBezTo>
                  <a:pt x="1596571" y="1224643"/>
                  <a:pt x="1859643" y="1226457"/>
                  <a:pt x="1993900" y="1219200"/>
                </a:cubicBezTo>
                <a:cubicBezTo>
                  <a:pt x="2128157" y="1211943"/>
                  <a:pt x="2177143" y="1206500"/>
                  <a:pt x="2255157" y="1164771"/>
                </a:cubicBezTo>
                <a:cubicBezTo>
                  <a:pt x="2333171" y="1123042"/>
                  <a:pt x="2378529" y="1039585"/>
                  <a:pt x="2461986" y="968828"/>
                </a:cubicBezTo>
                <a:cubicBezTo>
                  <a:pt x="2545443" y="898071"/>
                  <a:pt x="2677886" y="821871"/>
                  <a:pt x="2755900" y="740228"/>
                </a:cubicBezTo>
                <a:cubicBezTo>
                  <a:pt x="2833914" y="658585"/>
                  <a:pt x="2888343" y="569685"/>
                  <a:pt x="2930071" y="478971"/>
                </a:cubicBezTo>
                <a:cubicBezTo>
                  <a:pt x="2971800" y="388257"/>
                  <a:pt x="2982685" y="275771"/>
                  <a:pt x="3006271" y="195943"/>
                </a:cubicBezTo>
                <a:cubicBezTo>
                  <a:pt x="3029857" y="116115"/>
                  <a:pt x="3050721" y="58057"/>
                  <a:pt x="3071586" y="0"/>
                </a:cubicBezTo>
              </a:path>
            </a:pathLst>
          </a:custGeom>
          <a:ln w="7620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GT">
              <a:solidFill>
                <a:prstClr val="black"/>
              </a:solidFill>
            </a:endParaRPr>
          </a:p>
        </p:txBody>
      </p:sp>
      <p:sp>
        <p:nvSpPr>
          <p:cNvPr id="14" name="13 Forma libre"/>
          <p:cNvSpPr/>
          <p:nvPr/>
        </p:nvSpPr>
        <p:spPr>
          <a:xfrm>
            <a:off x="3657600" y="2060575"/>
            <a:ext cx="4673600" cy="2952750"/>
          </a:xfrm>
          <a:custGeom>
            <a:avLst/>
            <a:gdLst>
              <a:gd name="connsiteX0" fmla="*/ 0 w 4673600"/>
              <a:gd name="connsiteY0" fmla="*/ 932542 h 3207657"/>
              <a:gd name="connsiteX1" fmla="*/ 228600 w 4673600"/>
              <a:gd name="connsiteY1" fmla="*/ 1150257 h 3207657"/>
              <a:gd name="connsiteX2" fmla="*/ 631371 w 4673600"/>
              <a:gd name="connsiteY2" fmla="*/ 1052285 h 3207657"/>
              <a:gd name="connsiteX3" fmla="*/ 849086 w 4673600"/>
              <a:gd name="connsiteY3" fmla="*/ 976085 h 3207657"/>
              <a:gd name="connsiteX4" fmla="*/ 1099457 w 4673600"/>
              <a:gd name="connsiteY4" fmla="*/ 1030514 h 3207657"/>
              <a:gd name="connsiteX5" fmla="*/ 1632857 w 4673600"/>
              <a:gd name="connsiteY5" fmla="*/ 878114 h 3207657"/>
              <a:gd name="connsiteX6" fmla="*/ 1970314 w 4673600"/>
              <a:gd name="connsiteY6" fmla="*/ 649514 h 3207657"/>
              <a:gd name="connsiteX7" fmla="*/ 2133600 w 4673600"/>
              <a:gd name="connsiteY7" fmla="*/ 388257 h 3207657"/>
              <a:gd name="connsiteX8" fmla="*/ 2481943 w 4673600"/>
              <a:gd name="connsiteY8" fmla="*/ 399142 h 3207657"/>
              <a:gd name="connsiteX9" fmla="*/ 2852057 w 4673600"/>
              <a:gd name="connsiteY9" fmla="*/ 322942 h 3207657"/>
              <a:gd name="connsiteX10" fmla="*/ 2928257 w 4673600"/>
              <a:gd name="connsiteY10" fmla="*/ 192314 h 3207657"/>
              <a:gd name="connsiteX11" fmla="*/ 2841171 w 4673600"/>
              <a:gd name="connsiteY11" fmla="*/ 83457 h 3207657"/>
              <a:gd name="connsiteX12" fmla="*/ 2688771 w 4673600"/>
              <a:gd name="connsiteY12" fmla="*/ 94342 h 3207657"/>
              <a:gd name="connsiteX13" fmla="*/ 2536371 w 4673600"/>
              <a:gd name="connsiteY13" fmla="*/ 181428 h 3207657"/>
              <a:gd name="connsiteX14" fmla="*/ 2612571 w 4673600"/>
              <a:gd name="connsiteY14" fmla="*/ 279399 h 3207657"/>
              <a:gd name="connsiteX15" fmla="*/ 2841171 w 4673600"/>
              <a:gd name="connsiteY15" fmla="*/ 322942 h 3207657"/>
              <a:gd name="connsiteX16" fmla="*/ 3254829 w 4673600"/>
              <a:gd name="connsiteY16" fmla="*/ 94342 h 3207657"/>
              <a:gd name="connsiteX17" fmla="*/ 3407229 w 4673600"/>
              <a:gd name="connsiteY17" fmla="*/ 7257 h 3207657"/>
              <a:gd name="connsiteX18" fmla="*/ 3722914 w 4673600"/>
              <a:gd name="connsiteY18" fmla="*/ 137885 h 3207657"/>
              <a:gd name="connsiteX19" fmla="*/ 4005943 w 4673600"/>
              <a:gd name="connsiteY19" fmla="*/ 105228 h 3207657"/>
              <a:gd name="connsiteX20" fmla="*/ 4234543 w 4673600"/>
              <a:gd name="connsiteY20" fmla="*/ 214085 h 3207657"/>
              <a:gd name="connsiteX21" fmla="*/ 4376057 w 4673600"/>
              <a:gd name="connsiteY21" fmla="*/ 257628 h 3207657"/>
              <a:gd name="connsiteX22" fmla="*/ 4539343 w 4673600"/>
              <a:gd name="connsiteY22" fmla="*/ 366485 h 3207657"/>
              <a:gd name="connsiteX23" fmla="*/ 4615543 w 4673600"/>
              <a:gd name="connsiteY23" fmla="*/ 453571 h 3207657"/>
              <a:gd name="connsiteX24" fmla="*/ 4637314 w 4673600"/>
              <a:gd name="connsiteY24" fmla="*/ 703942 h 3207657"/>
              <a:gd name="connsiteX25" fmla="*/ 4637314 w 4673600"/>
              <a:gd name="connsiteY25" fmla="*/ 986971 h 3207657"/>
              <a:gd name="connsiteX26" fmla="*/ 4659086 w 4673600"/>
              <a:gd name="connsiteY26" fmla="*/ 1172028 h 3207657"/>
              <a:gd name="connsiteX27" fmla="*/ 4550229 w 4673600"/>
              <a:gd name="connsiteY27" fmla="*/ 1476828 h 3207657"/>
              <a:gd name="connsiteX28" fmla="*/ 4386943 w 4673600"/>
              <a:gd name="connsiteY28" fmla="*/ 1629228 h 3207657"/>
              <a:gd name="connsiteX29" fmla="*/ 4234543 w 4673600"/>
              <a:gd name="connsiteY29" fmla="*/ 1934028 h 3207657"/>
              <a:gd name="connsiteX30" fmla="*/ 4212771 w 4673600"/>
              <a:gd name="connsiteY30" fmla="*/ 2195285 h 3207657"/>
              <a:gd name="connsiteX31" fmla="*/ 4049486 w 4673600"/>
              <a:gd name="connsiteY31" fmla="*/ 2369457 h 3207657"/>
              <a:gd name="connsiteX32" fmla="*/ 3897086 w 4673600"/>
              <a:gd name="connsiteY32" fmla="*/ 2619828 h 3207657"/>
              <a:gd name="connsiteX33" fmla="*/ 3429000 w 4673600"/>
              <a:gd name="connsiteY33" fmla="*/ 3207657 h 32076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4673600" h="3207657">
                <a:moveTo>
                  <a:pt x="0" y="932542"/>
                </a:moveTo>
                <a:cubicBezTo>
                  <a:pt x="61686" y="1031421"/>
                  <a:pt x="123372" y="1130300"/>
                  <a:pt x="228600" y="1150257"/>
                </a:cubicBezTo>
                <a:cubicBezTo>
                  <a:pt x="333829" y="1170214"/>
                  <a:pt x="527957" y="1081314"/>
                  <a:pt x="631371" y="1052285"/>
                </a:cubicBezTo>
                <a:cubicBezTo>
                  <a:pt x="734785" y="1023256"/>
                  <a:pt x="771072" y="979713"/>
                  <a:pt x="849086" y="976085"/>
                </a:cubicBezTo>
                <a:cubicBezTo>
                  <a:pt x="927100" y="972457"/>
                  <a:pt x="968829" y="1046842"/>
                  <a:pt x="1099457" y="1030514"/>
                </a:cubicBezTo>
                <a:cubicBezTo>
                  <a:pt x="1230085" y="1014186"/>
                  <a:pt x="1487714" y="941614"/>
                  <a:pt x="1632857" y="878114"/>
                </a:cubicBezTo>
                <a:cubicBezTo>
                  <a:pt x="1778000" y="814614"/>
                  <a:pt x="1886857" y="731157"/>
                  <a:pt x="1970314" y="649514"/>
                </a:cubicBezTo>
                <a:cubicBezTo>
                  <a:pt x="2053771" y="567871"/>
                  <a:pt x="2048329" y="429986"/>
                  <a:pt x="2133600" y="388257"/>
                </a:cubicBezTo>
                <a:cubicBezTo>
                  <a:pt x="2218871" y="346528"/>
                  <a:pt x="2362200" y="410028"/>
                  <a:pt x="2481943" y="399142"/>
                </a:cubicBezTo>
                <a:cubicBezTo>
                  <a:pt x="2601686" y="388256"/>
                  <a:pt x="2777671" y="357413"/>
                  <a:pt x="2852057" y="322942"/>
                </a:cubicBezTo>
                <a:cubicBezTo>
                  <a:pt x="2926443" y="288471"/>
                  <a:pt x="2930071" y="232228"/>
                  <a:pt x="2928257" y="192314"/>
                </a:cubicBezTo>
                <a:cubicBezTo>
                  <a:pt x="2926443" y="152400"/>
                  <a:pt x="2881085" y="99786"/>
                  <a:pt x="2841171" y="83457"/>
                </a:cubicBezTo>
                <a:cubicBezTo>
                  <a:pt x="2801257" y="67128"/>
                  <a:pt x="2739571" y="78014"/>
                  <a:pt x="2688771" y="94342"/>
                </a:cubicBezTo>
                <a:cubicBezTo>
                  <a:pt x="2637971" y="110671"/>
                  <a:pt x="2549071" y="150585"/>
                  <a:pt x="2536371" y="181428"/>
                </a:cubicBezTo>
                <a:cubicBezTo>
                  <a:pt x="2523671" y="212271"/>
                  <a:pt x="2561771" y="255813"/>
                  <a:pt x="2612571" y="279399"/>
                </a:cubicBezTo>
                <a:cubicBezTo>
                  <a:pt x="2663371" y="302985"/>
                  <a:pt x="2734128" y="353785"/>
                  <a:pt x="2841171" y="322942"/>
                </a:cubicBezTo>
                <a:cubicBezTo>
                  <a:pt x="2948214" y="292099"/>
                  <a:pt x="3160486" y="146956"/>
                  <a:pt x="3254829" y="94342"/>
                </a:cubicBezTo>
                <a:cubicBezTo>
                  <a:pt x="3349172" y="41728"/>
                  <a:pt x="3329215" y="0"/>
                  <a:pt x="3407229" y="7257"/>
                </a:cubicBezTo>
                <a:cubicBezTo>
                  <a:pt x="3485243" y="14514"/>
                  <a:pt x="3623128" y="121556"/>
                  <a:pt x="3722914" y="137885"/>
                </a:cubicBezTo>
                <a:cubicBezTo>
                  <a:pt x="3822700" y="154214"/>
                  <a:pt x="3920671" y="92528"/>
                  <a:pt x="4005943" y="105228"/>
                </a:cubicBezTo>
                <a:cubicBezTo>
                  <a:pt x="4091215" y="117928"/>
                  <a:pt x="4172857" y="188685"/>
                  <a:pt x="4234543" y="214085"/>
                </a:cubicBezTo>
                <a:cubicBezTo>
                  <a:pt x="4296229" y="239485"/>
                  <a:pt x="4325257" y="232228"/>
                  <a:pt x="4376057" y="257628"/>
                </a:cubicBezTo>
                <a:cubicBezTo>
                  <a:pt x="4426857" y="283028"/>
                  <a:pt x="4499429" y="333828"/>
                  <a:pt x="4539343" y="366485"/>
                </a:cubicBezTo>
                <a:cubicBezTo>
                  <a:pt x="4579257" y="399142"/>
                  <a:pt x="4599215" y="397328"/>
                  <a:pt x="4615543" y="453571"/>
                </a:cubicBezTo>
                <a:cubicBezTo>
                  <a:pt x="4631871" y="509814"/>
                  <a:pt x="4633686" y="615042"/>
                  <a:pt x="4637314" y="703942"/>
                </a:cubicBezTo>
                <a:cubicBezTo>
                  <a:pt x="4640943" y="792842"/>
                  <a:pt x="4633685" y="908957"/>
                  <a:pt x="4637314" y="986971"/>
                </a:cubicBezTo>
                <a:cubicBezTo>
                  <a:pt x="4640943" y="1064985"/>
                  <a:pt x="4673600" y="1090385"/>
                  <a:pt x="4659086" y="1172028"/>
                </a:cubicBezTo>
                <a:cubicBezTo>
                  <a:pt x="4644572" y="1253671"/>
                  <a:pt x="4595586" y="1400628"/>
                  <a:pt x="4550229" y="1476828"/>
                </a:cubicBezTo>
                <a:cubicBezTo>
                  <a:pt x="4504872" y="1553028"/>
                  <a:pt x="4439557" y="1553028"/>
                  <a:pt x="4386943" y="1629228"/>
                </a:cubicBezTo>
                <a:cubicBezTo>
                  <a:pt x="4334329" y="1705428"/>
                  <a:pt x="4263572" y="1839685"/>
                  <a:pt x="4234543" y="1934028"/>
                </a:cubicBezTo>
                <a:cubicBezTo>
                  <a:pt x="4205514" y="2028371"/>
                  <a:pt x="4243614" y="2122714"/>
                  <a:pt x="4212771" y="2195285"/>
                </a:cubicBezTo>
                <a:cubicBezTo>
                  <a:pt x="4181928" y="2267856"/>
                  <a:pt x="4102100" y="2298700"/>
                  <a:pt x="4049486" y="2369457"/>
                </a:cubicBezTo>
                <a:cubicBezTo>
                  <a:pt x="3996872" y="2440214"/>
                  <a:pt x="4000500" y="2480128"/>
                  <a:pt x="3897086" y="2619828"/>
                </a:cubicBezTo>
                <a:cubicBezTo>
                  <a:pt x="3793672" y="2759528"/>
                  <a:pt x="3611336" y="2983592"/>
                  <a:pt x="3429000" y="3207657"/>
                </a:cubicBezTo>
              </a:path>
            </a:pathLst>
          </a:custGeom>
          <a:ln w="76200">
            <a:solidFill>
              <a:srgbClr val="FFFF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GT">
              <a:solidFill>
                <a:prstClr val="black"/>
              </a:solidFill>
            </a:endParaRPr>
          </a:p>
        </p:txBody>
      </p:sp>
      <p:sp>
        <p:nvSpPr>
          <p:cNvPr id="15" name="14 Llamada con línea 1"/>
          <p:cNvSpPr/>
          <p:nvPr/>
        </p:nvSpPr>
        <p:spPr>
          <a:xfrm>
            <a:off x="179388" y="4508500"/>
            <a:ext cx="1008062" cy="612775"/>
          </a:xfrm>
          <a:prstGeom prst="borderCallout1">
            <a:avLst>
              <a:gd name="adj1" fmla="val 16973"/>
              <a:gd name="adj2" fmla="val 104762"/>
              <a:gd name="adj3" fmla="val -63763"/>
              <a:gd name="adj4" fmla="val 175601"/>
            </a:avLst>
          </a:prstGeom>
          <a:solidFill>
            <a:srgbClr val="FFFF0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GT" sz="1000" dirty="0" err="1">
                <a:solidFill>
                  <a:prstClr val="black"/>
                </a:solidFill>
              </a:rPr>
              <a:t>gastro</a:t>
            </a:r>
            <a:r>
              <a:rPr lang="es-GT" sz="1000" dirty="0">
                <a:solidFill>
                  <a:prstClr val="black"/>
                </a:solidFill>
              </a:rPr>
              <a:t>-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GT" sz="1000" dirty="0">
                <a:solidFill>
                  <a:prstClr val="black"/>
                </a:solidFill>
              </a:rPr>
              <a:t>duodenal.</a:t>
            </a:r>
          </a:p>
        </p:txBody>
      </p:sp>
      <p:sp>
        <p:nvSpPr>
          <p:cNvPr id="16" name="15 Llamada con línea 1"/>
          <p:cNvSpPr/>
          <p:nvPr/>
        </p:nvSpPr>
        <p:spPr>
          <a:xfrm>
            <a:off x="755650" y="2349500"/>
            <a:ext cx="914400" cy="612775"/>
          </a:xfrm>
          <a:prstGeom prst="borderCallout1">
            <a:avLst>
              <a:gd name="adj1" fmla="val 59617"/>
              <a:gd name="adj2" fmla="val 100000"/>
              <a:gd name="adj3" fmla="val 223713"/>
              <a:gd name="adj4" fmla="val 226905"/>
            </a:avLst>
          </a:prstGeom>
          <a:solidFill>
            <a:srgbClr val="FFFF0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GT" sz="1000" dirty="0">
                <a:solidFill>
                  <a:prstClr val="black"/>
                </a:solidFill>
              </a:rPr>
              <a:t>gástrica der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GT" sz="1000" dirty="0">
                <a:solidFill>
                  <a:prstClr val="black"/>
                </a:solidFill>
              </a:rPr>
              <a:t>(hepática propia)</a:t>
            </a:r>
          </a:p>
        </p:txBody>
      </p:sp>
      <p:sp>
        <p:nvSpPr>
          <p:cNvPr id="17" name="16 Llamada con línea 1"/>
          <p:cNvSpPr/>
          <p:nvPr/>
        </p:nvSpPr>
        <p:spPr>
          <a:xfrm>
            <a:off x="1547813" y="5516563"/>
            <a:ext cx="914400" cy="611187"/>
          </a:xfrm>
          <a:prstGeom prst="borderCallout1">
            <a:avLst>
              <a:gd name="adj1" fmla="val -78976"/>
              <a:gd name="adj2" fmla="val 110715"/>
              <a:gd name="adj3" fmla="val -10101"/>
              <a:gd name="adj4" fmla="val 65238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GT" sz="1000" dirty="0" err="1">
                <a:solidFill>
                  <a:prstClr val="black"/>
                </a:solidFill>
              </a:rPr>
              <a:t>gastro</a:t>
            </a:r>
            <a:r>
              <a:rPr lang="es-GT" sz="1000" dirty="0">
                <a:solidFill>
                  <a:prstClr val="black"/>
                </a:solidFill>
              </a:rPr>
              <a:t>-omental der.</a:t>
            </a:r>
          </a:p>
        </p:txBody>
      </p:sp>
      <p:sp>
        <p:nvSpPr>
          <p:cNvPr id="18" name="17 Llamada con línea 1"/>
          <p:cNvSpPr/>
          <p:nvPr/>
        </p:nvSpPr>
        <p:spPr>
          <a:xfrm>
            <a:off x="8172450" y="5084763"/>
            <a:ext cx="914400" cy="612775"/>
          </a:xfrm>
          <a:prstGeom prst="borderCallout1">
            <a:avLst>
              <a:gd name="adj1" fmla="val 18750"/>
              <a:gd name="adj2" fmla="val -8333"/>
              <a:gd name="adj3" fmla="val -136247"/>
              <a:gd name="adj4" fmla="val -45476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GT" sz="1000" dirty="0" err="1">
                <a:solidFill>
                  <a:prstClr val="black"/>
                </a:solidFill>
              </a:rPr>
              <a:t>gastro</a:t>
            </a:r>
            <a:r>
              <a:rPr lang="es-GT" sz="1000" dirty="0">
                <a:solidFill>
                  <a:prstClr val="black"/>
                </a:solidFill>
              </a:rPr>
              <a:t>-omental izq.</a:t>
            </a:r>
          </a:p>
        </p:txBody>
      </p:sp>
      <p:sp>
        <p:nvSpPr>
          <p:cNvPr id="19" name="18 Llamada con línea 1"/>
          <p:cNvSpPr/>
          <p:nvPr/>
        </p:nvSpPr>
        <p:spPr>
          <a:xfrm>
            <a:off x="8229600" y="368300"/>
            <a:ext cx="914400" cy="612775"/>
          </a:xfrm>
          <a:prstGeom prst="borderCallout1">
            <a:avLst>
              <a:gd name="adj1" fmla="val 95493"/>
              <a:gd name="adj2" fmla="val -14047"/>
              <a:gd name="adj3" fmla="val 129554"/>
              <a:gd name="adj4" fmla="val -59761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GT" sz="1000" dirty="0">
                <a:solidFill>
                  <a:prstClr val="black"/>
                </a:solidFill>
              </a:rPr>
              <a:t>ramas cortas.</a:t>
            </a:r>
          </a:p>
        </p:txBody>
      </p:sp>
      <p:sp>
        <p:nvSpPr>
          <p:cNvPr id="20" name="19 Forma libre"/>
          <p:cNvSpPr/>
          <p:nvPr/>
        </p:nvSpPr>
        <p:spPr>
          <a:xfrm>
            <a:off x="4625975" y="1219200"/>
            <a:ext cx="392113" cy="784225"/>
          </a:xfrm>
          <a:custGeom>
            <a:avLst/>
            <a:gdLst>
              <a:gd name="connsiteX0" fmla="*/ 0 w 391885"/>
              <a:gd name="connsiteY0" fmla="*/ 783771 h 783771"/>
              <a:gd name="connsiteX1" fmla="*/ 43542 w 391885"/>
              <a:gd name="connsiteY1" fmla="*/ 511629 h 783771"/>
              <a:gd name="connsiteX2" fmla="*/ 43542 w 391885"/>
              <a:gd name="connsiteY2" fmla="*/ 293914 h 783771"/>
              <a:gd name="connsiteX3" fmla="*/ 195942 w 391885"/>
              <a:gd name="connsiteY3" fmla="*/ 163286 h 783771"/>
              <a:gd name="connsiteX4" fmla="*/ 391885 w 391885"/>
              <a:gd name="connsiteY4" fmla="*/ 0 h 783771"/>
              <a:gd name="connsiteX5" fmla="*/ 391885 w 391885"/>
              <a:gd name="connsiteY5" fmla="*/ 0 h 783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91885" h="783771">
                <a:moveTo>
                  <a:pt x="0" y="783771"/>
                </a:moveTo>
                <a:cubicBezTo>
                  <a:pt x="18142" y="688521"/>
                  <a:pt x="36285" y="593272"/>
                  <a:pt x="43542" y="511629"/>
                </a:cubicBezTo>
                <a:cubicBezTo>
                  <a:pt x="50799" y="429986"/>
                  <a:pt x="18142" y="351971"/>
                  <a:pt x="43542" y="293914"/>
                </a:cubicBezTo>
                <a:cubicBezTo>
                  <a:pt x="68942" y="235857"/>
                  <a:pt x="137885" y="212272"/>
                  <a:pt x="195942" y="163286"/>
                </a:cubicBezTo>
                <a:cubicBezTo>
                  <a:pt x="253999" y="114300"/>
                  <a:pt x="391885" y="0"/>
                  <a:pt x="391885" y="0"/>
                </a:cubicBezTo>
                <a:lnTo>
                  <a:pt x="391885" y="0"/>
                </a:lnTo>
              </a:path>
            </a:pathLst>
          </a:custGeom>
          <a:ln w="3810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GT">
              <a:solidFill>
                <a:prstClr val="black"/>
              </a:solidFill>
            </a:endParaRPr>
          </a:p>
        </p:txBody>
      </p:sp>
      <p:sp>
        <p:nvSpPr>
          <p:cNvPr id="21" name="20 Forma libre"/>
          <p:cNvSpPr/>
          <p:nvPr/>
        </p:nvSpPr>
        <p:spPr>
          <a:xfrm>
            <a:off x="5170488" y="1731963"/>
            <a:ext cx="327025" cy="292100"/>
          </a:xfrm>
          <a:custGeom>
            <a:avLst/>
            <a:gdLst>
              <a:gd name="connsiteX0" fmla="*/ 0 w 326572"/>
              <a:gd name="connsiteY0" fmla="*/ 292100 h 292100"/>
              <a:gd name="connsiteX1" fmla="*/ 152400 w 326572"/>
              <a:gd name="connsiteY1" fmla="*/ 128814 h 292100"/>
              <a:gd name="connsiteX2" fmla="*/ 293915 w 326572"/>
              <a:gd name="connsiteY2" fmla="*/ 19957 h 292100"/>
              <a:gd name="connsiteX3" fmla="*/ 326572 w 326572"/>
              <a:gd name="connsiteY3" fmla="*/ 9071 h 292100"/>
              <a:gd name="connsiteX4" fmla="*/ 326572 w 326572"/>
              <a:gd name="connsiteY4" fmla="*/ 9071 h 292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6572" h="292100">
                <a:moveTo>
                  <a:pt x="0" y="292100"/>
                </a:moveTo>
                <a:cubicBezTo>
                  <a:pt x="51707" y="233135"/>
                  <a:pt x="103414" y="174171"/>
                  <a:pt x="152400" y="128814"/>
                </a:cubicBezTo>
                <a:cubicBezTo>
                  <a:pt x="201386" y="83457"/>
                  <a:pt x="264886" y="39914"/>
                  <a:pt x="293915" y="19957"/>
                </a:cubicBezTo>
                <a:cubicBezTo>
                  <a:pt x="322944" y="0"/>
                  <a:pt x="326572" y="9071"/>
                  <a:pt x="326572" y="9071"/>
                </a:cubicBezTo>
                <a:lnTo>
                  <a:pt x="326572" y="9071"/>
                </a:lnTo>
              </a:path>
            </a:pathLst>
          </a:custGeom>
          <a:ln w="3810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GT">
              <a:solidFill>
                <a:prstClr val="black"/>
              </a:solidFill>
            </a:endParaRPr>
          </a:p>
        </p:txBody>
      </p:sp>
      <p:sp>
        <p:nvSpPr>
          <p:cNvPr id="22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14"/>
          <p:cNvPicPr>
            <a:picLocks noChangeAspect="1" noChangeArrowheads="1"/>
          </p:cNvPicPr>
          <p:nvPr/>
        </p:nvPicPr>
        <p:blipFill>
          <a:blip r:embed="rId2" cstate="print"/>
          <a:srcRect l="16606" t="11438" r="46480" b="4131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Dr. Osman Leiva</a:t>
            </a:r>
          </a:p>
        </p:txBody>
      </p:sp>
      <p:sp>
        <p:nvSpPr>
          <p:cNvPr id="3" name="2 Llamada rectangular"/>
          <p:cNvSpPr/>
          <p:nvPr/>
        </p:nvSpPr>
        <p:spPr>
          <a:xfrm>
            <a:off x="0" y="0"/>
            <a:ext cx="3240088" cy="1152525"/>
          </a:xfrm>
          <a:prstGeom prst="wedge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MX" dirty="0">
                <a:solidFill>
                  <a:srgbClr val="FFFF00"/>
                </a:solidFill>
              </a:rPr>
              <a:t>Identifique las distintas arterias del estómago</a:t>
            </a:r>
            <a:endParaRPr lang="es-GT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2 Marcador de texto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pPr marL="44450" eaLnBrk="1" hangingPunct="1"/>
            <a:r>
              <a:rPr lang="es-ES" sz="2800" smtClean="0">
                <a:solidFill>
                  <a:srgbClr val="FFFF00"/>
                </a:solidFill>
              </a:rPr>
              <a:t>la vena porta lleva la sangre de la mayoría de los órganos digestivos al hígado.</a:t>
            </a:r>
          </a:p>
          <a:p>
            <a:pPr marL="44450" eaLnBrk="1" hangingPunct="1"/>
            <a:r>
              <a:rPr lang="es-ES" sz="2800" b="1" smtClean="0">
                <a:solidFill>
                  <a:srgbClr val="FFFF00"/>
                </a:solidFill>
              </a:rPr>
              <a:t>Es una vena funcional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GT" smtClean="0"/>
              <a:t>VENAS.</a:t>
            </a:r>
            <a:endParaRPr lang="es-GT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9" descr="Cover"/>
          <p:cNvPicPr>
            <a:picLocks noChangeAspect="1" noChangeArrowheads="1"/>
          </p:cNvPicPr>
          <p:nvPr/>
        </p:nvPicPr>
        <p:blipFill>
          <a:blip r:embed="rId2" cstate="print"/>
          <a:srcRect l="7428" r="6313" b="6776"/>
          <a:stretch>
            <a:fillRect/>
          </a:stretch>
        </p:blipFill>
        <p:spPr bwMode="auto">
          <a:xfrm>
            <a:off x="1395413" y="0"/>
            <a:ext cx="63452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2 Título"/>
          <p:cNvSpPr>
            <a:spLocks noGrp="1"/>
          </p:cNvSpPr>
          <p:nvPr>
            <p:ph type="title"/>
          </p:nvPr>
        </p:nvSpPr>
        <p:spPr>
          <a:xfrm>
            <a:off x="5353050" y="1101725"/>
            <a:ext cx="3382963" cy="877888"/>
          </a:xfrm>
        </p:spPr>
        <p:txBody>
          <a:bodyPr/>
          <a:lstStyle/>
          <a:p>
            <a:pPr eaLnBrk="1" hangingPunct="1"/>
            <a:r>
              <a:rPr lang="es-GT" smtClean="0"/>
              <a:t>CIRCULO VENOSO DE LA CURVATURA MENOR.</a:t>
            </a:r>
          </a:p>
        </p:txBody>
      </p:sp>
      <p:sp>
        <p:nvSpPr>
          <p:cNvPr id="78851" name="4 Marcador de texto"/>
          <p:cNvSpPr>
            <a:spLocks noGrp="1"/>
          </p:cNvSpPr>
          <p:nvPr>
            <p:ph type="body" idx="2"/>
          </p:nvPr>
        </p:nvSpPr>
        <p:spPr>
          <a:xfrm>
            <a:off x="5353050" y="2011363"/>
            <a:ext cx="3382963" cy="4616450"/>
          </a:xfrm>
        </p:spPr>
        <p:txBody>
          <a:bodyPr/>
          <a:lstStyle/>
          <a:p>
            <a:pPr marL="7938" eaLnBrk="1" hangingPunct="1">
              <a:buFont typeface="Arial" charset="0"/>
              <a:buChar char="•"/>
            </a:pPr>
            <a:endParaRPr lang="es-GT" smtClean="0"/>
          </a:p>
          <a:p>
            <a:pPr marL="7938" eaLnBrk="1" hangingPunct="1">
              <a:buFont typeface="Arial" charset="0"/>
              <a:buChar char="•"/>
            </a:pPr>
            <a:endParaRPr lang="es-GT" smtClean="0"/>
          </a:p>
          <a:p>
            <a:pPr marL="7938" eaLnBrk="1" hangingPunct="1">
              <a:buFont typeface="Arial" charset="0"/>
              <a:buChar char="•"/>
            </a:pPr>
            <a:endParaRPr lang="es-GT" smtClean="0"/>
          </a:p>
          <a:p>
            <a:pPr marL="7938" eaLnBrk="1" hangingPunct="1">
              <a:buFont typeface="Arial" charset="0"/>
              <a:buChar char="•"/>
            </a:pPr>
            <a:endParaRPr lang="es-GT" smtClean="0"/>
          </a:p>
          <a:p>
            <a:pPr marL="7938" eaLnBrk="1" hangingPunct="1">
              <a:buFont typeface="Arial" charset="0"/>
              <a:buChar char="•"/>
            </a:pPr>
            <a:r>
              <a:rPr lang="es-GT" smtClean="0"/>
              <a:t>Vv gástrica izquierda.</a:t>
            </a:r>
          </a:p>
          <a:p>
            <a:pPr lvl="1" eaLnBrk="1" hangingPunct="1">
              <a:buFont typeface="Arial" charset="0"/>
              <a:buChar char="•"/>
            </a:pPr>
            <a:r>
              <a:rPr lang="es-GT" smtClean="0"/>
              <a:t>Vv. porta.</a:t>
            </a:r>
          </a:p>
          <a:p>
            <a:pPr lvl="1" eaLnBrk="1" hangingPunct="1">
              <a:buFont typeface="Arial" charset="0"/>
              <a:buChar char="•"/>
            </a:pPr>
            <a:r>
              <a:rPr lang="es-GT" smtClean="0"/>
              <a:t>Forma la porta.</a:t>
            </a:r>
          </a:p>
          <a:p>
            <a:pPr lvl="1" eaLnBrk="1" hangingPunct="1">
              <a:buFont typeface="Arial" charset="0"/>
              <a:buChar char="•"/>
            </a:pPr>
            <a:r>
              <a:rPr lang="es-GT" smtClean="0"/>
              <a:t>Mesentérica superior.</a:t>
            </a:r>
          </a:p>
          <a:p>
            <a:pPr lvl="1" eaLnBrk="1" hangingPunct="1">
              <a:buFont typeface="Arial" charset="0"/>
              <a:buChar char="•"/>
            </a:pPr>
            <a:endParaRPr lang="es-GT" smtClean="0"/>
          </a:p>
          <a:p>
            <a:pPr marL="7938" eaLnBrk="1" hangingPunct="1">
              <a:buFont typeface="Arial" charset="0"/>
              <a:buChar char="•"/>
            </a:pPr>
            <a:r>
              <a:rPr lang="es-GT" smtClean="0"/>
              <a:t>Vv. gástrica derecha.</a:t>
            </a:r>
          </a:p>
          <a:p>
            <a:pPr lvl="1" eaLnBrk="1" hangingPunct="1">
              <a:buFont typeface="Arial" charset="0"/>
              <a:buChar char="•"/>
            </a:pPr>
            <a:r>
              <a:rPr lang="es-GT" smtClean="0"/>
              <a:t>Vv  porta.</a:t>
            </a:r>
          </a:p>
          <a:p>
            <a:pPr lvl="1" eaLnBrk="1" hangingPunct="1">
              <a:buFont typeface="Arial" charset="0"/>
              <a:buChar char="•"/>
            </a:pPr>
            <a:endParaRPr lang="es-GT" smtClean="0"/>
          </a:p>
        </p:txBody>
      </p:sp>
      <p:pic>
        <p:nvPicPr>
          <p:cNvPr id="78852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 l="38637" t="25632" r="23257" b="20175"/>
          <a:stretch>
            <a:fillRect/>
          </a:stretch>
        </p:blipFill>
        <p:spPr>
          <a:xfrm>
            <a:off x="0" y="1052513"/>
            <a:ext cx="5292725" cy="4705350"/>
          </a:xfrm>
        </p:spPr>
      </p:pic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1 Título"/>
          <p:cNvSpPr>
            <a:spLocks noGrp="1"/>
          </p:cNvSpPr>
          <p:nvPr>
            <p:ph type="title"/>
          </p:nvPr>
        </p:nvSpPr>
        <p:spPr>
          <a:xfrm>
            <a:off x="5353050" y="1101725"/>
            <a:ext cx="3382963" cy="877888"/>
          </a:xfrm>
        </p:spPr>
        <p:txBody>
          <a:bodyPr/>
          <a:lstStyle/>
          <a:p>
            <a:pPr eaLnBrk="1" hangingPunct="1"/>
            <a:r>
              <a:rPr lang="es-GT" smtClean="0"/>
              <a:t>CIRCULO VENOSO DE LA CURVATURA MAYOR.</a:t>
            </a:r>
          </a:p>
        </p:txBody>
      </p:sp>
      <p:sp>
        <p:nvSpPr>
          <p:cNvPr id="79875" name="2 Marcador de texto"/>
          <p:cNvSpPr>
            <a:spLocks noGrp="1"/>
          </p:cNvSpPr>
          <p:nvPr>
            <p:ph type="body" idx="2"/>
          </p:nvPr>
        </p:nvSpPr>
        <p:spPr>
          <a:xfrm>
            <a:off x="5353050" y="2011363"/>
            <a:ext cx="3382963" cy="4616450"/>
          </a:xfrm>
        </p:spPr>
        <p:txBody>
          <a:bodyPr/>
          <a:lstStyle/>
          <a:p>
            <a:pPr marL="7938" eaLnBrk="1" hangingPunct="1">
              <a:buFont typeface="Arial" charset="0"/>
              <a:buChar char="•"/>
            </a:pPr>
            <a:endParaRPr lang="es-GT" smtClean="0"/>
          </a:p>
          <a:p>
            <a:pPr marL="7938" eaLnBrk="1" hangingPunct="1">
              <a:buFont typeface="Arial" charset="0"/>
              <a:buChar char="•"/>
            </a:pPr>
            <a:endParaRPr lang="es-GT" smtClean="0"/>
          </a:p>
          <a:p>
            <a:pPr marL="7938" eaLnBrk="1" hangingPunct="1">
              <a:buFont typeface="Arial" charset="0"/>
              <a:buChar char="•"/>
            </a:pPr>
            <a:endParaRPr lang="es-GT" smtClean="0"/>
          </a:p>
          <a:p>
            <a:pPr marL="7938" eaLnBrk="1" hangingPunct="1">
              <a:buFont typeface="Arial" charset="0"/>
              <a:buChar char="•"/>
            </a:pPr>
            <a:endParaRPr lang="es-GT" smtClean="0"/>
          </a:p>
          <a:p>
            <a:pPr marL="7938" eaLnBrk="1" hangingPunct="1">
              <a:buFont typeface="Arial" charset="0"/>
              <a:buChar char="•"/>
            </a:pPr>
            <a:r>
              <a:rPr lang="es-GT" smtClean="0"/>
              <a:t>Vv gastro-omental derecha+ Vv. Cólica media= tronco gastro-cólico.</a:t>
            </a:r>
          </a:p>
          <a:p>
            <a:pPr lvl="1" eaLnBrk="1" hangingPunct="1">
              <a:buFont typeface="Arial" charset="0"/>
              <a:buChar char="•"/>
            </a:pPr>
            <a:r>
              <a:rPr lang="es-GT" smtClean="0"/>
              <a:t>Vv. Mesentérica superior.</a:t>
            </a:r>
          </a:p>
          <a:p>
            <a:pPr marL="7938" eaLnBrk="1" hangingPunct="1">
              <a:buFont typeface="Arial" charset="0"/>
              <a:buChar char="•"/>
            </a:pPr>
            <a:endParaRPr lang="es-GT" smtClean="0"/>
          </a:p>
          <a:p>
            <a:pPr marL="7938" eaLnBrk="1" hangingPunct="1">
              <a:buFont typeface="Arial" charset="0"/>
              <a:buChar char="•"/>
            </a:pPr>
            <a:r>
              <a:rPr lang="es-GT" smtClean="0"/>
              <a:t>Vv. Gastro-omental izquierda</a:t>
            </a:r>
          </a:p>
          <a:p>
            <a:pPr lvl="1" eaLnBrk="1" hangingPunct="1">
              <a:buFont typeface="Arial" charset="0"/>
              <a:buChar char="•"/>
            </a:pPr>
            <a:r>
              <a:rPr lang="es-GT" smtClean="0"/>
              <a:t>Vv. Esplénica.</a:t>
            </a:r>
          </a:p>
          <a:p>
            <a:pPr lvl="1" eaLnBrk="1" hangingPunct="1"/>
            <a:endParaRPr lang="es-GT" smtClean="0"/>
          </a:p>
          <a:p>
            <a:pPr lvl="1" eaLnBrk="1" hangingPunct="1">
              <a:buFont typeface="Arial" charset="0"/>
              <a:buChar char="•"/>
            </a:pPr>
            <a:endParaRPr lang="es-GT" smtClean="0"/>
          </a:p>
          <a:p>
            <a:pPr lvl="1" eaLnBrk="1" hangingPunct="1">
              <a:buFont typeface="Arial" charset="0"/>
              <a:buChar char="•"/>
            </a:pPr>
            <a:endParaRPr lang="es-GT" smtClean="0"/>
          </a:p>
        </p:txBody>
      </p:sp>
      <p:pic>
        <p:nvPicPr>
          <p:cNvPr id="79876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 l="23112" t="25632" r="38783" b="13400"/>
          <a:stretch>
            <a:fillRect/>
          </a:stretch>
        </p:blipFill>
        <p:spPr>
          <a:xfrm>
            <a:off x="0" y="836613"/>
            <a:ext cx="5184775" cy="5184775"/>
          </a:xfrm>
        </p:spPr>
      </p:pic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3 CuadroTexto"/>
          <p:cNvSpPr txBox="1">
            <a:spLocks noChangeArrowheads="1"/>
          </p:cNvSpPr>
          <p:nvPr/>
        </p:nvSpPr>
        <p:spPr bwMode="auto">
          <a:xfrm>
            <a:off x="1042988" y="1125538"/>
            <a:ext cx="30972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GT">
                <a:solidFill>
                  <a:srgbClr val="000000"/>
                </a:solidFill>
                <a:latin typeface="Tahoma" charset="0"/>
              </a:rPr>
              <a:t>Gástrica derecha</a:t>
            </a:r>
          </a:p>
        </p:txBody>
      </p:sp>
      <p:sp>
        <p:nvSpPr>
          <p:cNvPr id="80899" name="4 CuadroTexto"/>
          <p:cNvSpPr txBox="1">
            <a:spLocks noChangeArrowheads="1"/>
          </p:cNvSpPr>
          <p:nvPr/>
        </p:nvSpPr>
        <p:spPr bwMode="auto">
          <a:xfrm>
            <a:off x="5435600" y="1125538"/>
            <a:ext cx="36004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GT">
                <a:solidFill>
                  <a:srgbClr val="000000"/>
                </a:solidFill>
                <a:latin typeface="Tahoma" charset="0"/>
              </a:rPr>
              <a:t>Gástrica izquierda</a:t>
            </a:r>
          </a:p>
        </p:txBody>
      </p:sp>
      <p:sp>
        <p:nvSpPr>
          <p:cNvPr id="80900" name="6 CuadroTexto"/>
          <p:cNvSpPr txBox="1">
            <a:spLocks noChangeArrowheads="1"/>
          </p:cNvSpPr>
          <p:nvPr/>
        </p:nvSpPr>
        <p:spPr bwMode="auto">
          <a:xfrm>
            <a:off x="3132138" y="1844675"/>
            <a:ext cx="25923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GT">
                <a:solidFill>
                  <a:srgbClr val="000000"/>
                </a:solidFill>
                <a:latin typeface="Tahoma" charset="0"/>
              </a:rPr>
              <a:t>Vena porta hepática</a:t>
            </a:r>
          </a:p>
        </p:txBody>
      </p:sp>
      <p:cxnSp>
        <p:nvCxnSpPr>
          <p:cNvPr id="9" name="8 Conector recto de flecha"/>
          <p:cNvCxnSpPr/>
          <p:nvPr/>
        </p:nvCxnSpPr>
        <p:spPr>
          <a:xfrm flipH="1">
            <a:off x="4500563" y="1484313"/>
            <a:ext cx="1584325" cy="431800"/>
          </a:xfrm>
          <a:prstGeom prst="straightConnector1">
            <a:avLst/>
          </a:prstGeom>
          <a:ln w="381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10 Conector recto de flecha"/>
          <p:cNvCxnSpPr/>
          <p:nvPr/>
        </p:nvCxnSpPr>
        <p:spPr>
          <a:xfrm>
            <a:off x="2268538" y="1412875"/>
            <a:ext cx="1511300" cy="503238"/>
          </a:xfrm>
          <a:prstGeom prst="straightConnector1">
            <a:avLst/>
          </a:prstGeom>
          <a:ln w="381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903" name="13 CuadroTexto"/>
          <p:cNvSpPr txBox="1">
            <a:spLocks noChangeArrowheads="1"/>
          </p:cNvSpPr>
          <p:nvPr/>
        </p:nvSpPr>
        <p:spPr bwMode="auto">
          <a:xfrm>
            <a:off x="900113" y="2924175"/>
            <a:ext cx="23034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GT">
                <a:solidFill>
                  <a:srgbClr val="000000"/>
                </a:solidFill>
                <a:latin typeface="Tahoma" charset="0"/>
              </a:rPr>
              <a:t>Gástricas cortas</a:t>
            </a:r>
          </a:p>
        </p:txBody>
      </p:sp>
      <p:sp>
        <p:nvSpPr>
          <p:cNvPr id="80904" name="14 CuadroTexto"/>
          <p:cNvSpPr txBox="1">
            <a:spLocks noChangeArrowheads="1"/>
          </p:cNvSpPr>
          <p:nvPr/>
        </p:nvSpPr>
        <p:spPr bwMode="auto">
          <a:xfrm>
            <a:off x="4859338" y="2924175"/>
            <a:ext cx="28082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GT">
                <a:solidFill>
                  <a:srgbClr val="000000"/>
                </a:solidFill>
                <a:latin typeface="Tahoma" charset="0"/>
              </a:rPr>
              <a:t>Gastroomental izquierda</a:t>
            </a:r>
          </a:p>
        </p:txBody>
      </p:sp>
      <p:sp>
        <p:nvSpPr>
          <p:cNvPr id="80905" name="15 CuadroTexto"/>
          <p:cNvSpPr txBox="1">
            <a:spLocks noChangeArrowheads="1"/>
          </p:cNvSpPr>
          <p:nvPr/>
        </p:nvSpPr>
        <p:spPr bwMode="auto">
          <a:xfrm>
            <a:off x="3419475" y="3789363"/>
            <a:ext cx="35290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GT">
                <a:solidFill>
                  <a:srgbClr val="000000"/>
                </a:solidFill>
                <a:latin typeface="Tahoma" charset="0"/>
              </a:rPr>
              <a:t>Esplénica</a:t>
            </a:r>
          </a:p>
        </p:txBody>
      </p:sp>
      <p:cxnSp>
        <p:nvCxnSpPr>
          <p:cNvPr id="18" name="17 Conector recto de flecha"/>
          <p:cNvCxnSpPr>
            <a:stCxn id="80903" idx="2"/>
          </p:cNvCxnSpPr>
          <p:nvPr/>
        </p:nvCxnSpPr>
        <p:spPr>
          <a:xfrm>
            <a:off x="2051050" y="3294063"/>
            <a:ext cx="1800225" cy="495300"/>
          </a:xfrm>
          <a:prstGeom prst="straightConnector1">
            <a:avLst/>
          </a:prstGeom>
          <a:ln w="381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19 Conector recto de flecha"/>
          <p:cNvCxnSpPr/>
          <p:nvPr/>
        </p:nvCxnSpPr>
        <p:spPr>
          <a:xfrm flipH="1">
            <a:off x="3924300" y="3213100"/>
            <a:ext cx="2087563" cy="576263"/>
          </a:xfrm>
          <a:prstGeom prst="straightConnector1">
            <a:avLst/>
          </a:prstGeom>
          <a:ln w="381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908" name="20 CuadroTexto"/>
          <p:cNvSpPr txBox="1">
            <a:spLocks noChangeArrowheads="1"/>
          </p:cNvSpPr>
          <p:nvPr/>
        </p:nvSpPr>
        <p:spPr bwMode="auto">
          <a:xfrm>
            <a:off x="1042988" y="4508500"/>
            <a:ext cx="23764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GT">
                <a:solidFill>
                  <a:srgbClr val="000000"/>
                </a:solidFill>
                <a:latin typeface="Tahoma" charset="0"/>
              </a:rPr>
              <a:t>Esplénica</a:t>
            </a:r>
          </a:p>
        </p:txBody>
      </p:sp>
      <p:sp>
        <p:nvSpPr>
          <p:cNvPr id="80909" name="21 CuadroTexto"/>
          <p:cNvSpPr txBox="1">
            <a:spLocks noChangeArrowheads="1"/>
          </p:cNvSpPr>
          <p:nvPr/>
        </p:nvSpPr>
        <p:spPr bwMode="auto">
          <a:xfrm>
            <a:off x="1116013" y="5445125"/>
            <a:ext cx="23764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GT">
                <a:solidFill>
                  <a:srgbClr val="000000"/>
                </a:solidFill>
                <a:latin typeface="Tahoma" charset="0"/>
              </a:rPr>
              <a:t>Mesentérica superior</a:t>
            </a:r>
          </a:p>
        </p:txBody>
      </p:sp>
      <p:cxnSp>
        <p:nvCxnSpPr>
          <p:cNvPr id="24" name="23 Conector recto"/>
          <p:cNvCxnSpPr/>
          <p:nvPr/>
        </p:nvCxnSpPr>
        <p:spPr>
          <a:xfrm>
            <a:off x="2268538" y="4581525"/>
            <a:ext cx="3095625" cy="647700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25 Conector recto"/>
          <p:cNvCxnSpPr>
            <a:stCxn id="80909" idx="3"/>
          </p:cNvCxnSpPr>
          <p:nvPr/>
        </p:nvCxnSpPr>
        <p:spPr>
          <a:xfrm flipV="1">
            <a:off x="3492500" y="5229225"/>
            <a:ext cx="1727200" cy="400050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27 Conector recto"/>
          <p:cNvCxnSpPr/>
          <p:nvPr/>
        </p:nvCxnSpPr>
        <p:spPr>
          <a:xfrm>
            <a:off x="5219700" y="5229225"/>
            <a:ext cx="792163" cy="0"/>
          </a:xfrm>
          <a:prstGeom prst="line">
            <a:avLst/>
          </a:prstGeom>
          <a:ln w="571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913" name="28 CuadroTexto"/>
          <p:cNvSpPr txBox="1">
            <a:spLocks noChangeArrowheads="1"/>
          </p:cNvSpPr>
          <p:nvPr/>
        </p:nvSpPr>
        <p:spPr bwMode="auto">
          <a:xfrm>
            <a:off x="6084888" y="5084763"/>
            <a:ext cx="25193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GT">
                <a:solidFill>
                  <a:srgbClr val="000000"/>
                </a:solidFill>
                <a:latin typeface="Tahoma" charset="0"/>
              </a:rPr>
              <a:t>Vena porta</a:t>
            </a:r>
          </a:p>
        </p:txBody>
      </p:sp>
      <p:sp>
        <p:nvSpPr>
          <p:cNvPr id="80914" name="30 CuadroTexto"/>
          <p:cNvSpPr txBox="1">
            <a:spLocks noChangeArrowheads="1"/>
          </p:cNvSpPr>
          <p:nvPr/>
        </p:nvSpPr>
        <p:spPr bwMode="auto">
          <a:xfrm>
            <a:off x="2555875" y="549275"/>
            <a:ext cx="26638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GT" sz="2400" b="1">
                <a:solidFill>
                  <a:srgbClr val="00B0F0"/>
                </a:solidFill>
                <a:latin typeface="Tahoma" charset="0"/>
              </a:rPr>
              <a:t>venas</a:t>
            </a:r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2" descr="C:\Users\cq\Documents\Clases 2013 y programa\figuras capitulo abdomen sin letras\Figure 2.41.jpg"/>
          <p:cNvPicPr>
            <a:picLocks noChangeAspect="1" noChangeArrowheads="1"/>
          </p:cNvPicPr>
          <p:nvPr/>
        </p:nvPicPr>
        <p:blipFill>
          <a:blip r:embed="rId2" cstate="print"/>
          <a:srcRect l="20058" r="11385" b="3868"/>
          <a:stretch>
            <a:fillRect/>
          </a:stretch>
        </p:blipFill>
        <p:spPr bwMode="auto">
          <a:xfrm>
            <a:off x="266700" y="0"/>
            <a:ext cx="86264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4" name="3 Conector recto de flecha"/>
          <p:cNvCxnSpPr/>
          <p:nvPr/>
        </p:nvCxnSpPr>
        <p:spPr>
          <a:xfrm flipH="1" flipV="1">
            <a:off x="4716463" y="2852738"/>
            <a:ext cx="1871662" cy="1368425"/>
          </a:xfrm>
          <a:prstGeom prst="straightConnector1">
            <a:avLst/>
          </a:prstGeom>
          <a:ln w="3810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5 Conector recto de flecha"/>
          <p:cNvCxnSpPr>
            <a:stCxn id="81935" idx="1"/>
          </p:cNvCxnSpPr>
          <p:nvPr/>
        </p:nvCxnSpPr>
        <p:spPr>
          <a:xfrm flipH="1" flipV="1">
            <a:off x="3348038" y="4652963"/>
            <a:ext cx="2808287" cy="833437"/>
          </a:xfrm>
          <a:prstGeom prst="straightConnector1">
            <a:avLst/>
          </a:prstGeom>
          <a:ln w="3810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9 Conector recto de flecha"/>
          <p:cNvCxnSpPr/>
          <p:nvPr/>
        </p:nvCxnSpPr>
        <p:spPr>
          <a:xfrm>
            <a:off x="611188" y="1773238"/>
            <a:ext cx="1439862" cy="1295400"/>
          </a:xfrm>
          <a:prstGeom prst="straightConnector1">
            <a:avLst/>
          </a:prstGeom>
          <a:ln w="3810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926" name="10 CuadroTexto"/>
          <p:cNvSpPr txBox="1">
            <a:spLocks noChangeArrowheads="1"/>
          </p:cNvSpPr>
          <p:nvPr/>
        </p:nvSpPr>
        <p:spPr bwMode="auto">
          <a:xfrm>
            <a:off x="539750" y="1484313"/>
            <a:ext cx="18716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GT">
                <a:solidFill>
                  <a:srgbClr val="000000"/>
                </a:solidFill>
                <a:latin typeface="Tahoma" charset="0"/>
              </a:rPr>
              <a:t>Vena porta</a:t>
            </a:r>
          </a:p>
        </p:txBody>
      </p:sp>
      <p:sp>
        <p:nvSpPr>
          <p:cNvPr id="81927" name="11 CuadroTexto"/>
          <p:cNvSpPr txBox="1">
            <a:spLocks noChangeArrowheads="1"/>
          </p:cNvSpPr>
          <p:nvPr/>
        </p:nvSpPr>
        <p:spPr bwMode="auto">
          <a:xfrm>
            <a:off x="6659563" y="4005263"/>
            <a:ext cx="17287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GT">
                <a:solidFill>
                  <a:srgbClr val="000000"/>
                </a:solidFill>
                <a:latin typeface="Tahoma" charset="0"/>
              </a:rPr>
              <a:t>Vena esplénica</a:t>
            </a:r>
          </a:p>
        </p:txBody>
      </p:sp>
      <p:sp>
        <p:nvSpPr>
          <p:cNvPr id="81928" name="12 CuadroTexto"/>
          <p:cNvSpPr txBox="1">
            <a:spLocks noChangeArrowheads="1"/>
          </p:cNvSpPr>
          <p:nvPr/>
        </p:nvSpPr>
        <p:spPr bwMode="auto">
          <a:xfrm>
            <a:off x="6227763" y="4797425"/>
            <a:ext cx="27368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GT">
                <a:solidFill>
                  <a:srgbClr val="000000"/>
                </a:solidFill>
                <a:latin typeface="Tahoma" charset="0"/>
              </a:rPr>
              <a:t>V. Mesentérica inferior</a:t>
            </a:r>
          </a:p>
        </p:txBody>
      </p:sp>
      <p:cxnSp>
        <p:nvCxnSpPr>
          <p:cNvPr id="18" name="17 Conector recto de flecha"/>
          <p:cNvCxnSpPr/>
          <p:nvPr/>
        </p:nvCxnSpPr>
        <p:spPr>
          <a:xfrm flipH="1" flipV="1">
            <a:off x="3779838" y="4005263"/>
            <a:ext cx="2447925" cy="895350"/>
          </a:xfrm>
          <a:prstGeom prst="straightConnector1">
            <a:avLst/>
          </a:prstGeom>
          <a:ln w="3810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19 Conector recto de flecha"/>
          <p:cNvCxnSpPr/>
          <p:nvPr/>
        </p:nvCxnSpPr>
        <p:spPr>
          <a:xfrm flipH="1" flipV="1">
            <a:off x="2700338" y="5373688"/>
            <a:ext cx="1655762" cy="1008062"/>
          </a:xfrm>
          <a:prstGeom prst="straightConnector1">
            <a:avLst/>
          </a:prstGeom>
          <a:ln w="3810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931" name="20 CuadroTexto"/>
          <p:cNvSpPr txBox="1">
            <a:spLocks noChangeArrowheads="1"/>
          </p:cNvSpPr>
          <p:nvPr/>
        </p:nvSpPr>
        <p:spPr bwMode="auto">
          <a:xfrm>
            <a:off x="4500563" y="6237288"/>
            <a:ext cx="31670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GT">
                <a:solidFill>
                  <a:srgbClr val="000000"/>
                </a:solidFill>
                <a:latin typeface="Tahoma" charset="0"/>
              </a:rPr>
              <a:t>V. Mesentérica superior</a:t>
            </a:r>
          </a:p>
        </p:txBody>
      </p:sp>
      <p:sp>
        <p:nvSpPr>
          <p:cNvPr id="12" name="1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Dr. Osman Leiva</a:t>
            </a:r>
          </a:p>
        </p:txBody>
      </p:sp>
      <p:sp>
        <p:nvSpPr>
          <p:cNvPr id="81933" name="7 CuadroTexto"/>
          <p:cNvSpPr txBox="1">
            <a:spLocks noChangeArrowheads="1"/>
          </p:cNvSpPr>
          <p:nvPr/>
        </p:nvSpPr>
        <p:spPr bwMode="auto">
          <a:xfrm>
            <a:off x="-36513" y="2773363"/>
            <a:ext cx="2089151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GT">
                <a:solidFill>
                  <a:srgbClr val="000000"/>
                </a:solidFill>
                <a:latin typeface="Tahoma" charset="0"/>
              </a:rPr>
              <a:t>Vena prepilórica</a:t>
            </a:r>
          </a:p>
        </p:txBody>
      </p:sp>
      <p:cxnSp>
        <p:nvCxnSpPr>
          <p:cNvPr id="19" name="18 Conector recto de flecha"/>
          <p:cNvCxnSpPr/>
          <p:nvPr/>
        </p:nvCxnSpPr>
        <p:spPr>
          <a:xfrm>
            <a:off x="827088" y="3141663"/>
            <a:ext cx="1296987" cy="431800"/>
          </a:xfrm>
          <a:prstGeom prst="straightConnector1">
            <a:avLst/>
          </a:prstGeom>
          <a:ln w="3810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935" name="4 CuadroTexto"/>
          <p:cNvSpPr txBox="1">
            <a:spLocks noChangeArrowheads="1"/>
          </p:cNvSpPr>
          <p:nvPr/>
        </p:nvSpPr>
        <p:spPr bwMode="auto">
          <a:xfrm>
            <a:off x="6156325" y="5300663"/>
            <a:ext cx="29527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GT">
                <a:solidFill>
                  <a:srgbClr val="000000"/>
                </a:solidFill>
                <a:latin typeface="Tahoma" charset="0"/>
              </a:rPr>
              <a:t>V. Gastroomental derecha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 descr="C:\Users\cq\Documents\Clases 2013 y programa\figuras capitulo abdomen sin letras\Figure 2.41.jpg"/>
          <p:cNvPicPr>
            <a:picLocks noChangeAspect="1" noChangeArrowheads="1"/>
          </p:cNvPicPr>
          <p:nvPr/>
        </p:nvPicPr>
        <p:blipFill>
          <a:blip r:embed="rId2" cstate="print"/>
          <a:srcRect l="20058" r="11385" b="3868"/>
          <a:stretch>
            <a:fillRect/>
          </a:stretch>
        </p:blipFill>
        <p:spPr bwMode="auto">
          <a:xfrm>
            <a:off x="323850" y="0"/>
            <a:ext cx="86248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Dr. Osman Leiva</a:t>
            </a:r>
          </a:p>
        </p:txBody>
      </p:sp>
      <p:sp>
        <p:nvSpPr>
          <p:cNvPr id="4" name="3 Llamada rectangular"/>
          <p:cNvSpPr/>
          <p:nvPr/>
        </p:nvSpPr>
        <p:spPr>
          <a:xfrm>
            <a:off x="0" y="0"/>
            <a:ext cx="3240088" cy="1152525"/>
          </a:xfrm>
          <a:prstGeom prst="wedge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MX" dirty="0">
                <a:solidFill>
                  <a:srgbClr val="FFFF00"/>
                </a:solidFill>
              </a:rPr>
              <a:t>Identifique las distintas arterias del estómago</a:t>
            </a:r>
            <a:endParaRPr lang="es-GT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GT" sz="3200" b="1" smtClean="0">
                <a:solidFill>
                  <a:srgbClr val="00B050"/>
                </a:solidFill>
              </a:rPr>
              <a:t>Vasos linfáticos</a:t>
            </a:r>
          </a:p>
        </p:txBody>
      </p:sp>
      <p:sp>
        <p:nvSpPr>
          <p:cNvPr id="83971" name="4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s-GT" smtClean="0"/>
              <a:t>Los vasos linfáticos acompañan a las arterias a lo largo de las curvaturas del estomago</a:t>
            </a:r>
          </a:p>
          <a:p>
            <a:pPr eaLnBrk="1" hangingPunct="1"/>
            <a:endParaRPr lang="es-GT" smtClean="0"/>
          </a:p>
          <a:p>
            <a:pPr eaLnBrk="1" hangingPunct="1"/>
            <a:r>
              <a:rPr lang="es-GT" smtClean="0"/>
              <a:t>Donde se encuentran los nódulos gástricos y gastroomentales</a:t>
            </a:r>
          </a:p>
          <a:p>
            <a:pPr eaLnBrk="1" hangingPunct="1"/>
            <a:endParaRPr lang="es-GT" smtClean="0"/>
          </a:p>
          <a:p>
            <a:pPr eaLnBrk="1" hangingPunct="1"/>
            <a:r>
              <a:rPr lang="es-GT" smtClean="0"/>
              <a:t>Los vasos eferentes de estos nódulos, drenan en los nódulos celiacos</a:t>
            </a:r>
          </a:p>
          <a:p>
            <a:pPr eaLnBrk="1" hangingPunct="1"/>
            <a:endParaRPr lang="es-GT" smtClean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24 Imagen" descr="linfaticos del estómag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39813" y="6350"/>
            <a:ext cx="7348537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4995" name="3 CuadroTexto"/>
          <p:cNvSpPr txBox="1">
            <a:spLocks noChangeArrowheads="1"/>
          </p:cNvSpPr>
          <p:nvPr/>
        </p:nvSpPr>
        <p:spPr bwMode="auto">
          <a:xfrm>
            <a:off x="1908175" y="1844675"/>
            <a:ext cx="18716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GT">
                <a:solidFill>
                  <a:srgbClr val="000000"/>
                </a:solidFill>
                <a:latin typeface="Tahoma" charset="0"/>
              </a:rPr>
              <a:t>celiacos</a:t>
            </a:r>
          </a:p>
        </p:txBody>
      </p:sp>
      <p:sp>
        <p:nvSpPr>
          <p:cNvPr id="84996" name="4 CuadroTexto"/>
          <p:cNvSpPr txBox="1">
            <a:spLocks noChangeArrowheads="1"/>
          </p:cNvSpPr>
          <p:nvPr/>
        </p:nvSpPr>
        <p:spPr bwMode="auto">
          <a:xfrm>
            <a:off x="5795963" y="549275"/>
            <a:ext cx="237648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GT">
                <a:solidFill>
                  <a:srgbClr val="000000"/>
                </a:solidFill>
                <a:latin typeface="Tahoma" charset="0"/>
              </a:rPr>
              <a:t>pancreatoesplenicos</a:t>
            </a:r>
          </a:p>
        </p:txBody>
      </p:sp>
      <p:sp>
        <p:nvSpPr>
          <p:cNvPr id="84997" name="5 CuadroTexto"/>
          <p:cNvSpPr txBox="1">
            <a:spLocks noChangeArrowheads="1"/>
          </p:cNvSpPr>
          <p:nvPr/>
        </p:nvSpPr>
        <p:spPr bwMode="auto">
          <a:xfrm>
            <a:off x="6515100" y="3860800"/>
            <a:ext cx="2089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GT">
                <a:solidFill>
                  <a:srgbClr val="000000"/>
                </a:solidFill>
                <a:latin typeface="Tahoma" charset="0"/>
              </a:rPr>
              <a:t>gastroomentales</a:t>
            </a:r>
          </a:p>
        </p:txBody>
      </p:sp>
      <p:sp>
        <p:nvSpPr>
          <p:cNvPr id="84998" name="7 CuadroTexto"/>
          <p:cNvSpPr txBox="1">
            <a:spLocks noChangeArrowheads="1"/>
          </p:cNvSpPr>
          <p:nvPr/>
        </p:nvSpPr>
        <p:spPr bwMode="auto">
          <a:xfrm>
            <a:off x="1187450" y="2852738"/>
            <a:ext cx="18002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GT">
                <a:solidFill>
                  <a:srgbClr val="000000"/>
                </a:solidFill>
                <a:latin typeface="Tahoma" charset="0"/>
              </a:rPr>
              <a:t>gástricos</a:t>
            </a:r>
          </a:p>
        </p:txBody>
      </p:sp>
      <p:cxnSp>
        <p:nvCxnSpPr>
          <p:cNvPr id="10" name="9 Conector recto de flecha"/>
          <p:cNvCxnSpPr/>
          <p:nvPr/>
        </p:nvCxnSpPr>
        <p:spPr>
          <a:xfrm>
            <a:off x="2843213" y="2060575"/>
            <a:ext cx="1441450" cy="73025"/>
          </a:xfrm>
          <a:prstGeom prst="straightConnector1">
            <a:avLst/>
          </a:prstGeom>
          <a:ln w="3810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11 Conector recto de flecha"/>
          <p:cNvCxnSpPr/>
          <p:nvPr/>
        </p:nvCxnSpPr>
        <p:spPr>
          <a:xfrm flipV="1">
            <a:off x="2195513" y="2565400"/>
            <a:ext cx="3240087" cy="503238"/>
          </a:xfrm>
          <a:prstGeom prst="straightConnector1">
            <a:avLst/>
          </a:prstGeom>
          <a:ln w="3810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13 Conector recto de flecha"/>
          <p:cNvCxnSpPr/>
          <p:nvPr/>
        </p:nvCxnSpPr>
        <p:spPr>
          <a:xfrm flipH="1">
            <a:off x="6300788" y="836613"/>
            <a:ext cx="792162" cy="1368425"/>
          </a:xfrm>
          <a:prstGeom prst="straightConnector1">
            <a:avLst/>
          </a:prstGeom>
          <a:ln w="5715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15 Conector recto de flecha"/>
          <p:cNvCxnSpPr/>
          <p:nvPr/>
        </p:nvCxnSpPr>
        <p:spPr>
          <a:xfrm flipH="1" flipV="1">
            <a:off x="7235825" y="3284538"/>
            <a:ext cx="576263" cy="576262"/>
          </a:xfrm>
          <a:prstGeom prst="straightConnector1">
            <a:avLst/>
          </a:prstGeom>
          <a:ln w="3810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17 Conector recto de flecha"/>
          <p:cNvCxnSpPr/>
          <p:nvPr/>
        </p:nvCxnSpPr>
        <p:spPr>
          <a:xfrm flipH="1">
            <a:off x="5867400" y="4149725"/>
            <a:ext cx="1368425" cy="206375"/>
          </a:xfrm>
          <a:prstGeom prst="straightConnector1">
            <a:avLst/>
          </a:prstGeom>
          <a:ln w="3810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004" name="21 CuadroTexto"/>
          <p:cNvSpPr txBox="1">
            <a:spLocks noChangeArrowheads="1"/>
          </p:cNvSpPr>
          <p:nvPr/>
        </p:nvSpPr>
        <p:spPr bwMode="auto">
          <a:xfrm>
            <a:off x="395288" y="4437063"/>
            <a:ext cx="25209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GT">
                <a:solidFill>
                  <a:srgbClr val="000000"/>
                </a:solidFill>
                <a:latin typeface="Tahoma" charset="0"/>
              </a:rPr>
              <a:t>pancreatoduodenales</a:t>
            </a:r>
          </a:p>
        </p:txBody>
      </p:sp>
      <p:cxnSp>
        <p:nvCxnSpPr>
          <p:cNvPr id="24" name="23 Conector recto de flecha"/>
          <p:cNvCxnSpPr/>
          <p:nvPr/>
        </p:nvCxnSpPr>
        <p:spPr>
          <a:xfrm flipV="1">
            <a:off x="2124075" y="4292600"/>
            <a:ext cx="1511300" cy="215900"/>
          </a:xfrm>
          <a:prstGeom prst="straightConnector1">
            <a:avLst/>
          </a:prstGeom>
          <a:ln w="3810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25 Conector recto"/>
          <p:cNvCxnSpPr/>
          <p:nvPr/>
        </p:nvCxnSpPr>
        <p:spPr>
          <a:xfrm>
            <a:off x="5148263" y="3068638"/>
            <a:ext cx="1944687" cy="0"/>
          </a:xfrm>
          <a:prstGeom prst="line">
            <a:avLst/>
          </a:prstGeom>
          <a:ln w="571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27 Conector recto"/>
          <p:cNvCxnSpPr/>
          <p:nvPr/>
        </p:nvCxnSpPr>
        <p:spPr>
          <a:xfrm>
            <a:off x="5435600" y="3141663"/>
            <a:ext cx="0" cy="1150937"/>
          </a:xfrm>
          <a:prstGeom prst="line">
            <a:avLst/>
          </a:prstGeom>
          <a:ln w="571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29 Conector recto"/>
          <p:cNvCxnSpPr/>
          <p:nvPr/>
        </p:nvCxnSpPr>
        <p:spPr>
          <a:xfrm>
            <a:off x="6084888" y="3068638"/>
            <a:ext cx="0" cy="865187"/>
          </a:xfrm>
          <a:prstGeom prst="line">
            <a:avLst/>
          </a:prstGeom>
          <a:ln w="571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009" name="32 CuadroTexto"/>
          <p:cNvSpPr txBox="1">
            <a:spLocks noChangeArrowheads="1"/>
          </p:cNvSpPr>
          <p:nvPr/>
        </p:nvSpPr>
        <p:spPr bwMode="auto">
          <a:xfrm>
            <a:off x="5076825" y="3716338"/>
            <a:ext cx="142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GT">
                <a:solidFill>
                  <a:srgbClr val="000000"/>
                </a:solidFill>
                <a:latin typeface="Tahoma" charset="0"/>
              </a:rPr>
              <a:t>1</a:t>
            </a:r>
          </a:p>
        </p:txBody>
      </p:sp>
      <p:sp>
        <p:nvSpPr>
          <p:cNvPr id="85010" name="33 CuadroTexto"/>
          <p:cNvSpPr txBox="1">
            <a:spLocks noChangeArrowheads="1"/>
          </p:cNvSpPr>
          <p:nvPr/>
        </p:nvSpPr>
        <p:spPr bwMode="auto">
          <a:xfrm>
            <a:off x="5651500" y="3573463"/>
            <a:ext cx="2889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GT">
                <a:solidFill>
                  <a:srgbClr val="000000"/>
                </a:solidFill>
                <a:latin typeface="Tahoma" charset="0"/>
              </a:rPr>
              <a:t>2</a:t>
            </a:r>
          </a:p>
        </p:txBody>
      </p:sp>
      <p:sp>
        <p:nvSpPr>
          <p:cNvPr id="85011" name="34 CuadroTexto"/>
          <p:cNvSpPr txBox="1">
            <a:spLocks noChangeArrowheads="1"/>
          </p:cNvSpPr>
          <p:nvPr/>
        </p:nvSpPr>
        <p:spPr bwMode="auto">
          <a:xfrm>
            <a:off x="6227763" y="3357563"/>
            <a:ext cx="2159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GT">
                <a:solidFill>
                  <a:srgbClr val="000000"/>
                </a:solidFill>
                <a:latin typeface="Tahoma" charset="0"/>
              </a:rPr>
              <a:t>3</a:t>
            </a:r>
          </a:p>
        </p:txBody>
      </p:sp>
      <p:cxnSp>
        <p:nvCxnSpPr>
          <p:cNvPr id="38" name="37 Conector recto de flecha"/>
          <p:cNvCxnSpPr/>
          <p:nvPr/>
        </p:nvCxnSpPr>
        <p:spPr>
          <a:xfrm flipV="1">
            <a:off x="1979613" y="3357563"/>
            <a:ext cx="2592387" cy="287337"/>
          </a:xfrm>
          <a:prstGeom prst="straightConnector1">
            <a:avLst/>
          </a:prstGeom>
          <a:ln w="3810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39 Conector recto de flecha"/>
          <p:cNvCxnSpPr/>
          <p:nvPr/>
        </p:nvCxnSpPr>
        <p:spPr>
          <a:xfrm>
            <a:off x="2051050" y="3644900"/>
            <a:ext cx="2089150" cy="288925"/>
          </a:xfrm>
          <a:prstGeom prst="straightConnector1">
            <a:avLst/>
          </a:prstGeom>
          <a:ln w="3810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014" name="40 CuadroTexto"/>
          <p:cNvSpPr txBox="1">
            <a:spLocks noChangeArrowheads="1"/>
          </p:cNvSpPr>
          <p:nvPr/>
        </p:nvSpPr>
        <p:spPr bwMode="auto">
          <a:xfrm>
            <a:off x="900113" y="3429000"/>
            <a:ext cx="13684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GT">
                <a:solidFill>
                  <a:srgbClr val="000000"/>
                </a:solidFill>
                <a:latin typeface="Tahoma" charset="0"/>
              </a:rPr>
              <a:t>pilóricos</a:t>
            </a:r>
          </a:p>
        </p:txBody>
      </p:sp>
      <p:sp>
        <p:nvSpPr>
          <p:cNvPr id="23" name="2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1 Título"/>
          <p:cNvSpPr>
            <a:spLocks noGrp="1"/>
          </p:cNvSpPr>
          <p:nvPr>
            <p:ph type="title"/>
          </p:nvPr>
        </p:nvSpPr>
        <p:spPr>
          <a:xfrm>
            <a:off x="457200" y="-142875"/>
            <a:ext cx="8229600" cy="1371600"/>
          </a:xfrm>
        </p:spPr>
        <p:txBody>
          <a:bodyPr/>
          <a:lstStyle/>
          <a:p>
            <a:pPr eaLnBrk="1" hangingPunct="1"/>
            <a:r>
              <a:rPr lang="es-GT" b="1" smtClean="0">
                <a:solidFill>
                  <a:srgbClr val="00B050"/>
                </a:solidFill>
              </a:rPr>
              <a:t>Nódulos linfáticos</a:t>
            </a:r>
          </a:p>
        </p:txBody>
      </p:sp>
      <p:sp>
        <p:nvSpPr>
          <p:cNvPr id="86019" name="2 Marcador de contenido"/>
          <p:cNvSpPr>
            <a:spLocks noGrp="1"/>
          </p:cNvSpPr>
          <p:nvPr>
            <p:ph idx="1"/>
          </p:nvPr>
        </p:nvSpPr>
        <p:spPr>
          <a:xfrm>
            <a:off x="457200" y="1762125"/>
            <a:ext cx="8229600" cy="4114800"/>
          </a:xfrm>
        </p:spPr>
        <p:txBody>
          <a:bodyPr/>
          <a:lstStyle/>
          <a:p>
            <a:pPr eaLnBrk="1" hangingPunct="1">
              <a:buFont typeface="Wingdings" pitchFamily="2" charset="2"/>
              <a:buChar char="§"/>
            </a:pPr>
            <a:r>
              <a:rPr lang="es-GT" b="1" smtClean="0">
                <a:solidFill>
                  <a:srgbClr val="00B050"/>
                </a:solidFill>
              </a:rPr>
              <a:t>Los dos tercios superiores en los nódulos linfáticos gástricos</a:t>
            </a:r>
          </a:p>
          <a:p>
            <a:pPr eaLnBrk="1" hangingPunct="1"/>
            <a:r>
              <a:rPr lang="es-GT" b="1" smtClean="0">
                <a:solidFill>
                  <a:srgbClr val="00B050"/>
                </a:solidFill>
              </a:rPr>
              <a:t>El fundus y la parte superior del cuerpo en los nódulos pancreatoesplenicos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es-GT" b="1" smtClean="0">
                <a:solidFill>
                  <a:srgbClr val="00B050"/>
                </a:solidFill>
              </a:rPr>
              <a:t>Los dos tercios derechos del tercio inferior en los nódulos linfáticos pilóricos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es-GT" b="1" smtClean="0">
                <a:solidFill>
                  <a:srgbClr val="00B050"/>
                </a:solidFill>
              </a:rPr>
              <a:t>El tercio izquierdo de la curvatura mayor en los nódulos pancreatoduodenales</a:t>
            </a: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Picture 2"/>
          <p:cNvPicPr>
            <a:picLocks noChangeAspect="1" noChangeArrowheads="1"/>
          </p:cNvPicPr>
          <p:nvPr/>
        </p:nvPicPr>
        <p:blipFill>
          <a:blip r:embed="rId2" cstate="print"/>
          <a:srcRect l="7712" t="5611" r="40699" b="39550"/>
          <a:stretch>
            <a:fillRect/>
          </a:stretch>
        </p:blipFill>
        <p:spPr bwMode="auto">
          <a:xfrm>
            <a:off x="251520" y="0"/>
            <a:ext cx="859070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Dr. Osman Leiva</a:t>
            </a:r>
          </a:p>
        </p:txBody>
      </p:sp>
      <p:pic>
        <p:nvPicPr>
          <p:cNvPr id="88067" name="Picture 4"/>
          <p:cNvPicPr>
            <a:picLocks noChangeAspect="1" noChangeArrowheads="1"/>
          </p:cNvPicPr>
          <p:nvPr/>
        </p:nvPicPr>
        <p:blipFill>
          <a:blip r:embed="rId2" cstate="print"/>
          <a:srcRect l="12914" t="10454" r="41313" b="42297"/>
          <a:stretch>
            <a:fillRect/>
          </a:stretch>
        </p:blipFill>
        <p:spPr bwMode="auto">
          <a:xfrm>
            <a:off x="177800" y="0"/>
            <a:ext cx="88582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Llamada rectangular"/>
          <p:cNvSpPr/>
          <p:nvPr/>
        </p:nvSpPr>
        <p:spPr>
          <a:xfrm>
            <a:off x="107950" y="44450"/>
            <a:ext cx="3240088" cy="1152525"/>
          </a:xfrm>
          <a:prstGeom prst="wedge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MX" dirty="0">
                <a:solidFill>
                  <a:srgbClr val="FFFF00"/>
                </a:solidFill>
              </a:rPr>
              <a:t>Identifique </a:t>
            </a:r>
            <a:r>
              <a:rPr lang="es-MX" dirty="0">
                <a:solidFill>
                  <a:srgbClr val="FFFF00"/>
                </a:solidFill>
              </a:rPr>
              <a:t>los linfáticos </a:t>
            </a:r>
            <a:r>
              <a:rPr lang="es-MX" dirty="0">
                <a:solidFill>
                  <a:srgbClr val="FFFF00"/>
                </a:solidFill>
              </a:rPr>
              <a:t>del estómago</a:t>
            </a:r>
            <a:endParaRPr lang="es-GT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 l="42642" t="21115" r="20374" b="6627"/>
          <a:stretch>
            <a:fillRect/>
          </a:stretch>
        </p:blipFill>
        <p:spPr>
          <a:xfrm>
            <a:off x="-36513" y="0"/>
            <a:ext cx="5616576" cy="6858000"/>
          </a:xfrm>
        </p:spPr>
      </p:pic>
      <p:sp>
        <p:nvSpPr>
          <p:cNvPr id="89091" name="4 Título"/>
          <p:cNvSpPr>
            <a:spLocks noGrp="1"/>
          </p:cNvSpPr>
          <p:nvPr>
            <p:ph type="title"/>
          </p:nvPr>
        </p:nvSpPr>
        <p:spPr>
          <a:xfrm>
            <a:off x="5353050" y="1101725"/>
            <a:ext cx="3382963" cy="877888"/>
          </a:xfrm>
        </p:spPr>
        <p:txBody>
          <a:bodyPr/>
          <a:lstStyle/>
          <a:p>
            <a:pPr eaLnBrk="1" hangingPunct="1"/>
            <a:r>
              <a:rPr lang="es-GT" smtClean="0"/>
              <a:t>INERVACIÓN.</a:t>
            </a:r>
          </a:p>
        </p:txBody>
      </p:sp>
      <p:sp>
        <p:nvSpPr>
          <p:cNvPr id="89092" name="6 Marcador de texto"/>
          <p:cNvSpPr>
            <a:spLocks noGrp="1"/>
          </p:cNvSpPr>
          <p:nvPr>
            <p:ph type="body" idx="2"/>
          </p:nvPr>
        </p:nvSpPr>
        <p:spPr>
          <a:xfrm>
            <a:off x="5726113" y="1341438"/>
            <a:ext cx="3382962" cy="4616450"/>
          </a:xfrm>
        </p:spPr>
        <p:txBody>
          <a:bodyPr/>
          <a:lstStyle/>
          <a:p>
            <a:pPr marL="7938" eaLnBrk="1" hangingPunct="1">
              <a:buFont typeface="Arial" charset="0"/>
              <a:buChar char="•"/>
            </a:pPr>
            <a:endParaRPr lang="es-GT" smtClean="0"/>
          </a:p>
          <a:p>
            <a:pPr marL="7938" eaLnBrk="1" hangingPunct="1">
              <a:buFont typeface="Arial" charset="0"/>
              <a:buChar char="•"/>
            </a:pPr>
            <a:endParaRPr lang="es-GT" smtClean="0"/>
          </a:p>
          <a:p>
            <a:pPr marL="7938" eaLnBrk="1" hangingPunct="1">
              <a:buFont typeface="Arial" charset="0"/>
              <a:buChar char="•"/>
            </a:pPr>
            <a:endParaRPr lang="es-GT" smtClean="0"/>
          </a:p>
          <a:p>
            <a:pPr marL="7938" eaLnBrk="1" hangingPunct="1">
              <a:buFont typeface="Arial" charset="0"/>
              <a:buChar char="•"/>
            </a:pPr>
            <a:endParaRPr lang="es-GT" smtClean="0"/>
          </a:p>
          <a:p>
            <a:pPr marL="7938" eaLnBrk="1" hangingPunct="1">
              <a:buFont typeface="Arial" charset="0"/>
              <a:buChar char="•"/>
            </a:pPr>
            <a:r>
              <a:rPr lang="es-GT" sz="2000" smtClean="0"/>
              <a:t>Nervios vagos.</a:t>
            </a:r>
          </a:p>
          <a:p>
            <a:pPr marL="7938" eaLnBrk="1" hangingPunct="1">
              <a:buFont typeface="Arial" charset="0"/>
              <a:buChar char="•"/>
            </a:pPr>
            <a:r>
              <a:rPr lang="es-GT" sz="2000" smtClean="0"/>
              <a:t>Tronco simpático.</a:t>
            </a:r>
          </a:p>
          <a:p>
            <a:pPr marL="7938" eaLnBrk="1" hangingPunct="1">
              <a:buFont typeface="Arial" charset="0"/>
              <a:buChar char="•"/>
            </a:pPr>
            <a:endParaRPr lang="es-GT" sz="2000" smtClean="0"/>
          </a:p>
          <a:p>
            <a:pPr lvl="1" eaLnBrk="1" hangingPunct="1">
              <a:buFont typeface="Arial" charset="0"/>
              <a:buChar char="•"/>
            </a:pPr>
            <a:r>
              <a:rPr lang="es-GT" sz="2000" smtClean="0"/>
              <a:t>Pedículo de la curvatura menor.</a:t>
            </a:r>
          </a:p>
          <a:p>
            <a:pPr lvl="1" eaLnBrk="1" hangingPunct="1">
              <a:buFont typeface="Arial" charset="0"/>
              <a:buChar char="•"/>
            </a:pPr>
            <a:r>
              <a:rPr lang="es-GT" sz="2000" smtClean="0"/>
              <a:t>Pedículo duodeno-pilórico.</a:t>
            </a:r>
          </a:p>
          <a:p>
            <a:pPr lvl="1" eaLnBrk="1" hangingPunct="1">
              <a:buFont typeface="Arial" charset="0"/>
              <a:buChar char="•"/>
            </a:pPr>
            <a:r>
              <a:rPr lang="es-GT" sz="2000" smtClean="0"/>
              <a:t>Pedículo sub-pilórico o gastro-omental derecho.</a:t>
            </a: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 dirty="0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90115" name="Picture 2" descr="C:\Documents and Settings\ALDO SAMAYOA\Mis documentos\Mis imágenes\celiaco\celiaco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5452" t="10030" r="7043" b="18810"/>
          <a:stretch>
            <a:fillRect/>
          </a:stretch>
        </p:blipFill>
        <p:spPr>
          <a:xfrm>
            <a:off x="0" y="0"/>
            <a:ext cx="8947150" cy="6669088"/>
          </a:xfrm>
        </p:spPr>
      </p:pic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9" descr="Cover"/>
          <p:cNvPicPr>
            <a:picLocks noChangeAspect="1" noChangeArrowheads="1"/>
          </p:cNvPicPr>
          <p:nvPr/>
        </p:nvPicPr>
        <p:blipFill>
          <a:blip r:embed="rId2" cstate="print"/>
          <a:srcRect l="17271" r="22247" b="4771"/>
          <a:stretch>
            <a:fillRect/>
          </a:stretch>
        </p:blipFill>
        <p:spPr bwMode="auto">
          <a:xfrm>
            <a:off x="2411413" y="0"/>
            <a:ext cx="43926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Picture 9" descr="Cover"/>
          <p:cNvPicPr>
            <a:picLocks noChangeAspect="1" noChangeArrowheads="1"/>
          </p:cNvPicPr>
          <p:nvPr/>
        </p:nvPicPr>
        <p:blipFill>
          <a:blip r:embed="rId2" cstate="print"/>
          <a:srcRect l="14249" t="9045" r="20737" b="12331"/>
          <a:stretch>
            <a:fillRect/>
          </a:stretch>
        </p:blipFill>
        <p:spPr bwMode="auto">
          <a:xfrm>
            <a:off x="1709738" y="0"/>
            <a:ext cx="56705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1 Imagen" descr="skeleto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0"/>
            <a:ext cx="4572000" cy="690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Llamada rectangular redondeada"/>
          <p:cNvSpPr/>
          <p:nvPr/>
        </p:nvSpPr>
        <p:spPr>
          <a:xfrm>
            <a:off x="5857875" y="214313"/>
            <a:ext cx="3286125" cy="1714500"/>
          </a:xfrm>
          <a:prstGeom prst="wedgeRoundRectCallout">
            <a:avLst>
              <a:gd name="adj1" fmla="val -83757"/>
              <a:gd name="adj2" fmla="val 42253"/>
              <a:gd name="adj3" fmla="val 16667"/>
            </a:avLst>
          </a:prstGeom>
          <a:noFill/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MX" sz="5400" dirty="0">
                <a:solidFill>
                  <a:srgbClr val="FFFF00"/>
                </a:solidFill>
              </a:rPr>
              <a:t>¡Gracias!</a:t>
            </a:r>
            <a:endParaRPr lang="es-GT" sz="5400" dirty="0">
              <a:solidFill>
                <a:srgbClr val="FFFF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Dr. Osman Leiva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ujo">
  <a:themeElements>
    <a:clrScheme name="Fluj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ujo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uj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Flujo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Flujo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223</TotalTime>
  <Words>1134</Words>
  <Application>Microsoft Office PowerPoint</Application>
  <PresentationFormat>Presentación en pantalla (4:3)</PresentationFormat>
  <Paragraphs>353</Paragraphs>
  <Slides>78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78</vt:i4>
      </vt:variant>
    </vt:vector>
  </HeadingPairs>
  <TitlesOfParts>
    <vt:vector size="86" baseType="lpstr">
      <vt:lpstr>Arial</vt:lpstr>
      <vt:lpstr>Calibri</vt:lpstr>
      <vt:lpstr>Constantia</vt:lpstr>
      <vt:lpstr>Wingdings 2</vt:lpstr>
      <vt:lpstr>Tahoma</vt:lpstr>
      <vt:lpstr>Georgia</vt:lpstr>
      <vt:lpstr>Wingdings</vt:lpstr>
      <vt:lpstr>Flujo</vt:lpstr>
      <vt:lpstr> Esófago    </vt:lpstr>
      <vt:lpstr>Características  </vt:lpstr>
      <vt:lpstr>Diapositiva 3</vt:lpstr>
      <vt:lpstr>Diapositiva 4</vt:lpstr>
      <vt:lpstr>Diapositiva 5</vt:lpstr>
      <vt:lpstr>Diapositiva 6</vt:lpstr>
      <vt:lpstr>Diapositiva 7</vt:lpstr>
      <vt:lpstr>Diapositiva 8</vt:lpstr>
      <vt:lpstr>Constitución </vt:lpstr>
      <vt:lpstr>Diapositiva 10</vt:lpstr>
      <vt:lpstr>Diapositiva 11</vt:lpstr>
      <vt:lpstr>Diapositiva 12</vt:lpstr>
      <vt:lpstr>Vascularización e inervación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Válvula duodeno pilórica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ARTERIAS.</vt:lpstr>
      <vt:lpstr>AORTA ABDOMINAL.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VENAS.</vt:lpstr>
      <vt:lpstr>Diapositiva 63</vt:lpstr>
      <vt:lpstr>CIRCULO VENOSO DE LA CURVATURA MENOR.</vt:lpstr>
      <vt:lpstr>CIRCULO VENOSO DE LA CURVATURA MAYOR.</vt:lpstr>
      <vt:lpstr>Diapositiva 66</vt:lpstr>
      <vt:lpstr>Diapositiva 67</vt:lpstr>
      <vt:lpstr>Diapositiva 68</vt:lpstr>
      <vt:lpstr>Vasos linfáticos</vt:lpstr>
      <vt:lpstr>Diapositiva 70</vt:lpstr>
      <vt:lpstr>Nódulos linfáticos</vt:lpstr>
      <vt:lpstr>Diapositiva 72</vt:lpstr>
      <vt:lpstr>Diapositiva 73</vt:lpstr>
      <vt:lpstr>INERVACIÓN.</vt:lpstr>
      <vt:lpstr>Diapositiva 75</vt:lpstr>
      <vt:lpstr>Diapositiva 76</vt:lpstr>
      <vt:lpstr>Diapositiva 77</vt:lpstr>
      <vt:lpstr>Diapositiva 78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Esófago   </dc:title>
  <dc:creator>cum usac</dc:creator>
  <cp:lastModifiedBy>cum usac</cp:lastModifiedBy>
  <cp:revision>31</cp:revision>
  <dcterms:created xsi:type="dcterms:W3CDTF">2014-10-07T14:49:41Z</dcterms:created>
  <dcterms:modified xsi:type="dcterms:W3CDTF">2014-11-14T17:01:14Z</dcterms:modified>
</cp:coreProperties>
</file>